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59" r:id="rId6"/>
    <p:sldId id="263" r:id="rId7"/>
    <p:sldId id="264" r:id="rId8"/>
    <p:sldId id="265" r:id="rId9"/>
    <p:sldId id="288" r:id="rId10"/>
    <p:sldId id="266" r:id="rId11"/>
    <p:sldId id="267" r:id="rId12"/>
    <p:sldId id="268" r:id="rId13"/>
    <p:sldId id="289" r:id="rId14"/>
    <p:sldId id="257" r:id="rId15"/>
    <p:sldId id="300" r:id="rId16"/>
    <p:sldId id="290" r:id="rId17"/>
    <p:sldId id="292" r:id="rId18"/>
    <p:sldId id="293" r:id="rId19"/>
    <p:sldId id="291" r:id="rId20"/>
    <p:sldId id="294" r:id="rId21"/>
    <p:sldId id="323" r:id="rId22"/>
    <p:sldId id="295" r:id="rId23"/>
    <p:sldId id="297" r:id="rId24"/>
    <p:sldId id="296" r:id="rId25"/>
    <p:sldId id="298" r:id="rId26"/>
    <p:sldId id="301" r:id="rId27"/>
    <p:sldId id="302" r:id="rId28"/>
    <p:sldId id="303" r:id="rId29"/>
    <p:sldId id="304" r:id="rId30"/>
    <p:sldId id="308" r:id="rId31"/>
    <p:sldId id="306" r:id="rId32"/>
    <p:sldId id="307" r:id="rId33"/>
    <p:sldId id="309" r:id="rId34"/>
    <p:sldId id="310" r:id="rId35"/>
    <p:sldId id="312" r:id="rId36"/>
    <p:sldId id="311" r:id="rId37"/>
    <p:sldId id="313" r:id="rId38"/>
    <p:sldId id="314" r:id="rId39"/>
    <p:sldId id="316" r:id="rId40"/>
    <p:sldId id="317" r:id="rId41"/>
    <p:sldId id="318" r:id="rId42"/>
    <p:sldId id="319" r:id="rId43"/>
    <p:sldId id="322" r:id="rId44"/>
  </p:sldIdLst>
  <p:sldSz cx="12192000" cy="685800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 - Introduction" id="{5584079F-730B-4282-B645-9A5ADAF0C73F}">
          <p14:sldIdLst>
            <p14:sldId id="256"/>
            <p14:sldId id="258"/>
            <p14:sldId id="260"/>
            <p14:sldId id="261"/>
            <p14:sldId id="259"/>
            <p14:sldId id="263"/>
            <p14:sldId id="264"/>
            <p14:sldId id="265"/>
            <p14:sldId id="288"/>
            <p14:sldId id="266"/>
            <p14:sldId id="267"/>
            <p14:sldId id="268"/>
            <p14:sldId id="289"/>
            <p14:sldId id="257"/>
          </p14:sldIdLst>
        </p14:section>
        <p14:section name="1 - Principe et Architecture" id="{786841DE-F2AE-4B5D-BF53-B0EB824979F6}">
          <p14:sldIdLst>
            <p14:sldId id="300"/>
            <p14:sldId id="290"/>
            <p14:sldId id="292"/>
            <p14:sldId id="293"/>
            <p14:sldId id="291"/>
            <p14:sldId id="294"/>
            <p14:sldId id="323"/>
            <p14:sldId id="295"/>
            <p14:sldId id="297"/>
            <p14:sldId id="296"/>
            <p14:sldId id="298"/>
          </p14:sldIdLst>
        </p14:section>
        <p14:section name="2- Protocoles Expérimentaux" id="{042FD2BC-A755-47E8-93D8-6DE3819E5522}">
          <p14:sldIdLst>
            <p14:sldId id="301"/>
            <p14:sldId id="302"/>
            <p14:sldId id="303"/>
            <p14:sldId id="304"/>
            <p14:sldId id="308"/>
            <p14:sldId id="306"/>
            <p14:sldId id="307"/>
            <p14:sldId id="309"/>
            <p14:sldId id="310"/>
            <p14:sldId id="312"/>
            <p14:sldId id="311"/>
            <p14:sldId id="313"/>
            <p14:sldId id="314"/>
            <p14:sldId id="316"/>
            <p14:sldId id="317"/>
            <p14:sldId id="318"/>
            <p14:sldId id="319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LOCHE" initials="DL" lastIdx="1" clrIdx="0">
    <p:extLst>
      <p:ext uri="{19B8F6BF-5375-455C-9EA6-DF929625EA0E}">
        <p15:presenceInfo xmlns:p15="http://schemas.microsoft.com/office/powerpoint/2012/main" userId="223901f567db1a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C68C"/>
    <a:srgbClr val="F2F2EB"/>
    <a:srgbClr val="D5E8D4"/>
    <a:srgbClr val="F8CECC"/>
    <a:srgbClr val="DAE8FC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98" autoAdjust="0"/>
    <p:restoredTop sz="97410" autoAdjust="0"/>
  </p:normalViewPr>
  <p:slideViewPr>
    <p:cSldViewPr snapToGrid="0">
      <p:cViewPr varScale="1">
        <p:scale>
          <a:sx n="109" d="100"/>
          <a:sy n="109" d="100"/>
        </p:scale>
        <p:origin x="102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EB9A9584-C3FE-481D-9000-B094F8467AC6}"/>
              </a:ext>
            </a:extLst>
          </p:cNvPr>
          <p:cNvGrpSpPr/>
          <p:nvPr/>
        </p:nvGrpSpPr>
        <p:grpSpPr>
          <a:xfrm>
            <a:off x="-167640" y="-137160"/>
            <a:ext cx="12588240" cy="7139940"/>
            <a:chOff x="-167640" y="-137160"/>
            <a:chExt cx="12588240" cy="713994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5CFBC0-48AD-409C-A9A5-B367EB977356}"/>
                </a:ext>
              </a:extLst>
            </p:cNvPr>
            <p:cNvSpPr/>
            <p:nvPr userDrawn="1"/>
          </p:nvSpPr>
          <p:spPr>
            <a:xfrm>
              <a:off x="-167640" y="-137160"/>
              <a:ext cx="12588240" cy="71399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520E46B-BA04-4BC8-8316-76465FBB136D}"/>
                </a:ext>
              </a:extLst>
            </p:cNvPr>
            <p:cNvSpPr/>
            <p:nvPr userDrawn="1"/>
          </p:nvSpPr>
          <p:spPr>
            <a:xfrm>
              <a:off x="0" y="1585291"/>
              <a:ext cx="12192000" cy="1492582"/>
            </a:xfrm>
            <a:prstGeom prst="rect">
              <a:avLst/>
            </a:prstGeom>
            <a:solidFill>
              <a:srgbClr val="001A3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2EB8B65-643D-45A2-A4DA-929C9729B290}"/>
                </a:ext>
              </a:extLst>
            </p:cNvPr>
            <p:cNvSpPr/>
            <p:nvPr userDrawn="1"/>
          </p:nvSpPr>
          <p:spPr>
            <a:xfrm>
              <a:off x="5443924" y="3012353"/>
              <a:ext cx="6748078" cy="182880"/>
            </a:xfrm>
            <a:prstGeom prst="rect">
              <a:avLst/>
            </a:prstGeom>
            <a:solidFill>
              <a:srgbClr val="FF2E4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8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9C4383-F453-4FDB-AE6E-1AD39973C3E1}"/>
                </a:ext>
              </a:extLst>
            </p:cNvPr>
            <p:cNvSpPr/>
            <p:nvPr userDrawn="1"/>
          </p:nvSpPr>
          <p:spPr>
            <a:xfrm>
              <a:off x="-4528" y="6340666"/>
              <a:ext cx="12201056" cy="501651"/>
            </a:xfrm>
            <a:prstGeom prst="rect">
              <a:avLst/>
            </a:prstGeom>
            <a:solidFill>
              <a:srgbClr val="001A3A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algn="l"/>
              <a:r>
                <a:rPr lang="fr-FR" sz="900">
                  <a:solidFill>
                    <a:srgbClr val="00BAD7"/>
                  </a:solidFill>
                  <a:latin typeface="Avenir Light"/>
                  <a:cs typeface="Avenir Light"/>
                </a:rPr>
                <a:t>	LAAS-CNRS</a:t>
              </a:r>
              <a:br>
                <a:rPr lang="fr-FR" sz="900">
                  <a:solidFill>
                    <a:srgbClr val="00BAD7"/>
                  </a:solidFill>
                  <a:latin typeface="Avenir Light"/>
                  <a:cs typeface="Avenir Light"/>
                </a:rPr>
              </a:br>
              <a:r>
                <a:rPr lang="fr-FR" sz="900">
                  <a:solidFill>
                    <a:srgbClr val="00BAD7"/>
                  </a:solidFill>
                  <a:latin typeface="Avenir Light"/>
                  <a:cs typeface="Avenir Light"/>
                </a:rPr>
                <a:t>	/</a:t>
              </a:r>
              <a:r>
                <a:rPr lang="fr-FR" sz="900">
                  <a:latin typeface="Avenir Light"/>
                  <a:cs typeface="Avenir Light"/>
                </a:rPr>
                <a:t> Laboratoire d’analyse et d’architecture des systèmes du CNRS</a:t>
              </a:r>
            </a:p>
          </p:txBody>
        </p:sp>
        <p:pic>
          <p:nvPicPr>
            <p:cNvPr id="12" name="Image 11" descr="CNRSfilaire-Mono-B.eps">
              <a:extLst>
                <a:ext uri="{FF2B5EF4-FFF2-40B4-BE49-F238E27FC236}">
                  <a16:creationId xmlns:a16="http://schemas.microsoft.com/office/drawing/2014/main" id="{F5A5C5A8-01BB-4D91-A639-F08908EF76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6" y="6384163"/>
              <a:ext cx="531692" cy="432000"/>
            </a:xfrm>
            <a:prstGeom prst="rect">
              <a:avLst/>
            </a:prstGeom>
          </p:spPr>
        </p:pic>
        <p:pic>
          <p:nvPicPr>
            <p:cNvPr id="13" name="Image 12" descr="UT.png">
              <a:extLst>
                <a:ext uri="{FF2B5EF4-FFF2-40B4-BE49-F238E27FC236}">
                  <a16:creationId xmlns:a16="http://schemas.microsoft.com/office/drawing/2014/main" id="{B2A420CD-A07F-4A3B-A75E-EFC1A753AB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43818" y="6374893"/>
              <a:ext cx="469686" cy="453519"/>
            </a:xfrm>
            <a:prstGeom prst="rect">
              <a:avLst/>
            </a:prstGeom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01CE9B08-8C07-43E2-BCED-27B0EE768D23}"/>
                </a:ext>
              </a:extLst>
            </p:cNvPr>
            <p:cNvSpPr txBox="1"/>
            <p:nvPr userDrawn="1"/>
          </p:nvSpPr>
          <p:spPr>
            <a:xfrm>
              <a:off x="9766153" y="6377984"/>
              <a:ext cx="19281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800">
                  <a:solidFill>
                    <a:schemeClr val="bg1"/>
                  </a:solidFill>
                  <a:latin typeface="Avenir Light"/>
                  <a:cs typeface="Avenir Light"/>
                </a:rPr>
                <a:t>Laboratoire conventionné</a:t>
              </a:r>
              <a:br>
                <a:rPr lang="fr-FR" sz="800">
                  <a:solidFill>
                    <a:schemeClr val="bg1"/>
                  </a:solidFill>
                  <a:latin typeface="Avenir Light"/>
                  <a:cs typeface="Avenir Light"/>
                </a:rPr>
              </a:br>
              <a:r>
                <a:rPr lang="fr-FR" sz="800">
                  <a:solidFill>
                    <a:schemeClr val="bg1"/>
                  </a:solidFill>
                  <a:latin typeface="Avenir Light"/>
                  <a:cs typeface="Avenir Light"/>
                </a:rPr>
                <a:t>avec l’Université Fédérale</a:t>
              </a:r>
              <a:br>
                <a:rPr lang="fr-FR" sz="800" baseline="0">
                  <a:solidFill>
                    <a:schemeClr val="bg1"/>
                  </a:solidFill>
                  <a:latin typeface="Avenir Light"/>
                  <a:cs typeface="Avenir Light"/>
                </a:rPr>
              </a:br>
              <a:r>
                <a:rPr lang="fr-FR" sz="800" baseline="0">
                  <a:solidFill>
                    <a:schemeClr val="bg1"/>
                  </a:solidFill>
                  <a:latin typeface="Avenir Light"/>
                  <a:cs typeface="Avenir Light"/>
                </a:rPr>
                <a:t>de Toulouse Midi-Pyrénées</a:t>
              </a:r>
              <a:endParaRPr lang="fr-FR" sz="800">
                <a:solidFill>
                  <a:schemeClr val="bg1"/>
                </a:solidFill>
                <a:latin typeface="Avenir Light"/>
                <a:cs typeface="Avenir Light"/>
              </a:endParaRPr>
            </a:p>
          </p:txBody>
        </p:sp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72E5A053-DF61-48B5-AD9B-FCE83DF07FD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0" y="0"/>
              <a:ext cx="2032931" cy="1052074"/>
            </a:xfrm>
            <a:prstGeom prst="rect">
              <a:avLst/>
            </a:prstGeom>
          </p:spPr>
        </p:pic>
      </p:grpSp>
      <p:sp>
        <p:nvSpPr>
          <p:cNvPr id="15" name="Titre 1">
            <a:extLst>
              <a:ext uri="{FF2B5EF4-FFF2-40B4-BE49-F238E27FC236}">
                <a16:creationId xmlns:a16="http://schemas.microsoft.com/office/drawing/2014/main" id="{DB333078-4C89-4CBB-98F3-74D0C42E19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53940"/>
            <a:ext cx="12192000" cy="1212684"/>
          </a:xfrm>
          <a:prstGeom prst="rect">
            <a:avLst/>
          </a:prstGeom>
        </p:spPr>
        <p:txBody>
          <a:bodyPr anchor="t"/>
          <a:lstStyle>
            <a:lvl1pPr>
              <a:defRPr lang="fr-FR" sz="4400" b="0" i="0" dirty="0">
                <a:solidFill>
                  <a:schemeClr val="bg2"/>
                </a:solidFill>
              </a:defRPr>
            </a:lvl1pPr>
          </a:lstStyle>
          <a:p>
            <a:pPr lvl="0" algn="r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6" name="Sous-titre 2">
            <a:extLst>
              <a:ext uri="{FF2B5EF4-FFF2-40B4-BE49-F238E27FC236}">
                <a16:creationId xmlns:a16="http://schemas.microsoft.com/office/drawing/2014/main" id="{D1697969-7328-408A-9C08-B5904D869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FR" dirty="0"/>
          </a:p>
        </p:txBody>
      </p:sp>
      <p:sp>
        <p:nvSpPr>
          <p:cNvPr id="17" name="Espace réservé de la date 3">
            <a:extLst>
              <a:ext uri="{FF2B5EF4-FFF2-40B4-BE49-F238E27FC236}">
                <a16:creationId xmlns:a16="http://schemas.microsoft.com/office/drawing/2014/main" id="{DFC4C9AF-C273-4953-869F-F0748E15D0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76815" y="284499"/>
            <a:ext cx="2844800" cy="365125"/>
          </a:xfrm>
        </p:spPr>
        <p:txBody>
          <a:bodyPr vert="horz" lIns="91440" tIns="45720" rIns="91440" bIns="45720" rtlCol="0" anchor="ctr"/>
          <a:lstStyle>
            <a:lvl1pPr>
              <a:defRPr lang="fr-FR" smtClean="0">
                <a:solidFill>
                  <a:srgbClr val="00BAD7"/>
                </a:solidFill>
                <a:latin typeface="Arial"/>
                <a:cs typeface="Arial"/>
              </a:defRPr>
            </a:lvl1pPr>
          </a:lstStyle>
          <a:p>
            <a:fld id="{88ADC4F8-E90D-4071-A519-BDD8ECBF234D}" type="datetimeFigureOut">
              <a:rPr lang="fr-FR" smtClean="0"/>
              <a:t>12/06/2022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53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52525"/>
            <a:ext cx="5337175" cy="48291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972550" y="1152525"/>
            <a:ext cx="2808000" cy="2304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4453E2CE-D99C-49C6-A81D-F550FCECB94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972550" y="3677700"/>
            <a:ext cx="2808000" cy="2304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10">
            <a:extLst>
              <a:ext uri="{FF2B5EF4-FFF2-40B4-BE49-F238E27FC236}">
                <a16:creationId xmlns:a16="http://schemas.microsoft.com/office/drawing/2014/main" id="{A4242565-A110-4CC0-BDE2-19F3601FC3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03804" y="1152525"/>
            <a:ext cx="2808000" cy="2304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u contenu 4">
            <a:extLst>
              <a:ext uri="{FF2B5EF4-FFF2-40B4-BE49-F238E27FC236}">
                <a16:creationId xmlns:a16="http://schemas.microsoft.com/office/drawing/2014/main" id="{0DB8636A-E71C-4589-BAD3-DB6FDA990D1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3804" y="3677700"/>
            <a:ext cx="2808000" cy="2304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EB21BC9A-F068-4748-805D-3C7F643D6B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3249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52525"/>
            <a:ext cx="4584277" cy="48291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120890" y="2415112"/>
            <a:ext cx="2808000" cy="2304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4453E2CE-D99C-49C6-A81D-F550FCECB94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972550" y="3677700"/>
            <a:ext cx="2808000" cy="2304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10">
            <a:extLst>
              <a:ext uri="{FF2B5EF4-FFF2-40B4-BE49-F238E27FC236}">
                <a16:creationId xmlns:a16="http://schemas.microsoft.com/office/drawing/2014/main" id="{A4242565-A110-4CC0-BDE2-19F3601FC3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72284" y="1152525"/>
            <a:ext cx="2808000" cy="2304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DD3C68BB-A60A-4117-8D50-3C07B77038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16830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7AF948-FF6B-440D-9C85-7493E5E67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B2DF4D1-3E41-4ABE-86C6-546DBAC10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C6D9F10-B69E-4E94-AB74-9B6CADE5E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FEC673-DBDC-4318-BF0F-BEDCDFB6C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DC4F8-E90D-4071-A519-BDD8ECBF234D}" type="datetimeFigureOut">
              <a:rPr lang="fr-FR" smtClean="0"/>
              <a:t>12/06/2022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CD4D19F-31CD-4BBF-8A42-A4D4CD1F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2A63802-4676-45C7-BF22-FBED7267D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C7373-F4B7-45EB-9AC5-C8FEE2ED67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0288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21337C5-C3C0-4CBC-8C0D-EF538681AA33}"/>
              </a:ext>
            </a:extLst>
          </p:cNvPr>
          <p:cNvSpPr/>
          <p:nvPr/>
        </p:nvSpPr>
        <p:spPr>
          <a:xfrm>
            <a:off x="1262743" y="1"/>
            <a:ext cx="10929257" cy="138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space réservé du texte 10">
            <a:extLst>
              <a:ext uri="{FF2B5EF4-FFF2-40B4-BE49-F238E27FC236}">
                <a16:creationId xmlns:a16="http://schemas.microsoft.com/office/drawing/2014/main" id="{2F9B3A1D-27F6-49C7-950D-13A3667CCA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6280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21337C5-C3C0-4CBC-8C0D-EF538681AA33}"/>
              </a:ext>
            </a:extLst>
          </p:cNvPr>
          <p:cNvSpPr/>
          <p:nvPr/>
        </p:nvSpPr>
        <p:spPr>
          <a:xfrm>
            <a:off x="1262743" y="1"/>
            <a:ext cx="10929257" cy="138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space réservé du texte 10">
            <a:extLst>
              <a:ext uri="{FF2B5EF4-FFF2-40B4-BE49-F238E27FC236}">
                <a16:creationId xmlns:a16="http://schemas.microsoft.com/office/drawing/2014/main" id="{2F9B3A1D-27F6-49C7-950D-13A3667CCA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6B3925CD-D710-4293-AC6C-2D649A098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675058"/>
            <a:ext cx="3932237" cy="1242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 dirty="0"/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435D2932-30B8-4F00-AB57-9302EE7E4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DA61E69-5C6E-4E79-B9F9-D858EF81E0D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997450" y="1065213"/>
            <a:ext cx="6557963" cy="48037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436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D9EE43-9224-3820-024C-91BF818A9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A4541D4-6014-0439-3114-95BA2DE443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705A3F-5A18-8626-BEF0-508F14D47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DC4F8-E90D-4071-A519-BDD8ECBF234D}" type="datetimeFigureOut">
              <a:rPr lang="fr-FR" smtClean="0"/>
              <a:t>12/06/2022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65F6D1-7D5B-7976-596B-5C4E2C4D5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F7352C-294B-0FF9-0273-5C94E3FD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C7373-F4B7-45EB-9AC5-C8FEE2ED67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9243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 - doubl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262743" y="1"/>
            <a:ext cx="10929257" cy="13861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337175" cy="482917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2" name="Espace réservé du contenu 10"/>
          <p:cNvSpPr>
            <a:spLocks noGrp="1"/>
          </p:cNvSpPr>
          <p:nvPr>
            <p:ph sz="quarter" idx="11"/>
          </p:nvPr>
        </p:nvSpPr>
        <p:spPr>
          <a:xfrm>
            <a:off x="6348941" y="1179512"/>
            <a:ext cx="5337175" cy="482917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5" name="Espace réservé du texte 10"/>
          <p:cNvSpPr>
            <a:spLocks noGrp="1"/>
          </p:cNvSpPr>
          <p:nvPr>
            <p:ph type="body" sz="quarter" idx="12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 dirty="0">
                <a:solidFill>
                  <a:sysClr val="windowText" lastClr="000000"/>
                </a:solidFill>
              </a:defRPr>
            </a:lvl1pPr>
            <a:lvl2pPr>
              <a:defRPr lang="fr-FR" sz="1000" dirty="0">
                <a:solidFill>
                  <a:sysClr val="windowText" lastClr="000000"/>
                </a:solidFill>
              </a:defRPr>
            </a:lvl2pPr>
            <a:lvl3pPr>
              <a:defRPr lang="fr-FR" sz="900" dirty="0">
                <a:solidFill>
                  <a:sysClr val="windowText" lastClr="000000"/>
                </a:solidFill>
              </a:defRPr>
            </a:lvl3pPr>
            <a:lvl4pPr>
              <a:defRPr lang="fr-FR" sz="800" dirty="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9116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E39CCA50-CFD9-4C5E-9B9D-047F06D621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50">
                <a:solidFill>
                  <a:sysClr val="windowText" lastClr="000000"/>
                </a:solidFill>
              </a:defRPr>
            </a:lvl1pPr>
            <a:lvl2pPr>
              <a:defRPr sz="1000">
                <a:solidFill>
                  <a:sysClr val="windowText" lastClr="000000"/>
                </a:solidFill>
              </a:defRPr>
            </a:lvl2pPr>
            <a:lvl3pPr>
              <a:defRPr sz="900">
                <a:solidFill>
                  <a:sysClr val="windowText" lastClr="000000"/>
                </a:solidFill>
              </a:defRPr>
            </a:lvl3pPr>
            <a:lvl4pPr>
              <a:defRPr sz="800">
                <a:solidFill>
                  <a:sysClr val="windowText" lastClr="000000"/>
                </a:solidFill>
              </a:defRPr>
            </a:lvl4pPr>
            <a:lvl5pPr>
              <a:defRPr sz="80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1753940"/>
            <a:ext cx="12192000" cy="1212684"/>
          </a:xfrm>
          <a:prstGeom prst="rect">
            <a:avLst/>
          </a:prstGeom>
        </p:spPr>
        <p:txBody>
          <a:bodyPr/>
          <a:lstStyle>
            <a:lvl1pPr algn="r">
              <a:defRPr b="0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3504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3ADDB-4919-4262-BF00-F25B2AB0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u texte 10">
            <a:extLst>
              <a:ext uri="{FF2B5EF4-FFF2-40B4-BE49-F238E27FC236}">
                <a16:creationId xmlns:a16="http://schemas.microsoft.com/office/drawing/2014/main" id="{2F9B3A1D-27F6-49C7-950D-13A3667CCA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3523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ss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EF7908D-C81E-410D-AED3-B74A459E1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E2D77658-12F5-4202-BC6D-5792257E4BE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992923"/>
            <a:ext cx="11180233" cy="401576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38583F1B-35A2-4D1B-ADF2-4775DDC3A9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D88A32-DF3E-432C-69B7-CC0A6D49F9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6413" y="1028700"/>
            <a:ext cx="11179175" cy="869950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91371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EF7908D-C81E-410D-AED3-B74A459E1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E2D77658-12F5-4202-BC6D-5792257E4BE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11180233" cy="4829175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38583F1B-35A2-4D1B-ADF2-4775DDC3A9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1746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337175" cy="48291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48941" y="1179512"/>
            <a:ext cx="5337175" cy="48291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27E14599-8372-4E78-8629-AC564941D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771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0" y="2174399"/>
            <a:ext cx="5337175" cy="38342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7941" y="2174399"/>
            <a:ext cx="5337175" cy="38342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27E14599-8372-4E78-8629-AC564941D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38363FF8-31F1-4447-B5EF-A57A10270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179513"/>
            <a:ext cx="53371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ACF69E1F-AF3C-4E62-ACE2-D7CD2EAF5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79513"/>
            <a:ext cx="53429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3542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mparaison Tr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88443" cy="56507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0" y="2174399"/>
            <a:ext cx="3571631" cy="38342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943485" y="2174399"/>
            <a:ext cx="3571631" cy="38342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27E14599-8372-4E78-8629-AC564941D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38363FF8-31F1-4447-B5EF-A57A10270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179513"/>
            <a:ext cx="35716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ACF69E1F-AF3C-4E62-ACE2-D7CD2EAF5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01942" y="1179513"/>
            <a:ext cx="35716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u contenu 10">
            <a:extLst>
              <a:ext uri="{FF2B5EF4-FFF2-40B4-BE49-F238E27FC236}">
                <a16:creationId xmlns:a16="http://schemas.microsoft.com/office/drawing/2014/main" id="{740178E2-B0F8-E4B0-8B3C-6C1BE80CDD3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01942" y="2174399"/>
            <a:ext cx="3571631" cy="38342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0" name="Espace réservé du texte 4">
            <a:extLst>
              <a:ext uri="{FF2B5EF4-FFF2-40B4-BE49-F238E27FC236}">
                <a16:creationId xmlns:a16="http://schemas.microsoft.com/office/drawing/2014/main" id="{A38E76A3-9BA4-7DA2-6FE6-100720EF80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9971" y="1179513"/>
            <a:ext cx="35716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141377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F04A9776-26CE-4B28-B0FE-1EFAAD6D3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1387FAD1-85C7-46E8-98A7-0F3E8EF17A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337175" cy="48291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4EA829AE-6179-4643-A427-88CB023BB7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48941" y="1179513"/>
            <a:ext cx="5337175" cy="2304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4453E2CE-D99C-49C6-A81D-F550FCECB94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48413" y="3684050"/>
            <a:ext cx="5337175" cy="2304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03586670-F60A-4E22-A12A-0C8007BE05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959975" y="14288"/>
            <a:ext cx="2232025" cy="86995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fr-FR" sz="1050">
                <a:solidFill>
                  <a:sysClr val="windowText" lastClr="000000"/>
                </a:solidFill>
              </a:defRPr>
            </a:lvl1pPr>
            <a:lvl2pPr>
              <a:defRPr lang="fr-FR" sz="1000">
                <a:solidFill>
                  <a:sysClr val="windowText" lastClr="000000"/>
                </a:solidFill>
              </a:defRPr>
            </a:lvl2pPr>
            <a:lvl3pPr>
              <a:defRPr lang="fr-FR" sz="900">
                <a:solidFill>
                  <a:sysClr val="windowText" lastClr="000000"/>
                </a:solidFill>
              </a:defRPr>
            </a:lvl3pPr>
            <a:lvl4pPr>
              <a:defRPr lang="fr-FR" sz="800">
                <a:solidFill>
                  <a:sysClr val="windowText" lastClr="000000"/>
                </a:solidFill>
              </a:defRPr>
            </a:lvl4pPr>
            <a:lvl5pPr>
              <a:defRPr lang="en-GB" sz="800" dirty="0"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69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471532" y="14855"/>
            <a:ext cx="10811877" cy="86154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  <a:p>
            <a:pPr algn="ctr"/>
            <a:endParaRPr lang="fr-FR" sz="180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471532" y="205559"/>
            <a:ext cx="10612391" cy="565079"/>
          </a:xfrm>
          <a:prstGeom prst="rect">
            <a:avLst/>
          </a:prstGeom>
          <a:noFill/>
          <a:effectLst>
            <a:glow>
              <a:schemeClr val="bg2">
                <a:alpha val="75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0" rIns="91440" bIns="0" rtlCol="0" anchor="ctr">
            <a:normAutofit/>
          </a:bodyPr>
          <a:lstStyle/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077" y="76374"/>
            <a:ext cx="1266552" cy="655461"/>
          </a:xfrm>
          <a:prstGeom prst="rect">
            <a:avLst/>
          </a:prstGeom>
        </p:spPr>
      </p:pic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DC4F8-E90D-4071-A519-BDD8ECBF234D}" type="datetimeFigureOut">
              <a:rPr lang="fr-FR" smtClean="0"/>
              <a:t>16/06/2022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C7373-F4B7-45EB-9AC5-C8FEE2ED673F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-9056" y="6304362"/>
            <a:ext cx="12201056" cy="5016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fr-FR" sz="900" dirty="0">
                <a:solidFill>
                  <a:srgbClr val="00BAD7"/>
                </a:solidFill>
                <a:latin typeface="Avenir Light"/>
                <a:cs typeface="Avenir Light"/>
              </a:rPr>
              <a:t>LAAS-CNRS</a:t>
            </a:r>
            <a:br>
              <a:rPr lang="fr-FR" sz="900" dirty="0">
                <a:solidFill>
                  <a:srgbClr val="00BAD7"/>
                </a:solidFill>
                <a:latin typeface="Avenir Light"/>
                <a:cs typeface="Avenir Light"/>
              </a:rPr>
            </a:br>
            <a:r>
              <a:rPr lang="fr-FR" sz="900" dirty="0">
                <a:solidFill>
                  <a:srgbClr val="00BAD7"/>
                </a:solidFill>
                <a:latin typeface="Avenir Light"/>
                <a:cs typeface="Avenir Light"/>
              </a:rPr>
              <a:t>/</a:t>
            </a:r>
            <a:r>
              <a:rPr lang="fr-FR" sz="900" dirty="0">
                <a:latin typeface="Avenir Light"/>
                <a:cs typeface="Avenir Light"/>
              </a:rPr>
              <a:t> </a:t>
            </a:r>
            <a:r>
              <a:rPr lang="fr-FR" sz="900" dirty="0">
                <a:solidFill>
                  <a:schemeClr val="bg1"/>
                </a:solidFill>
                <a:latin typeface="Avenir Light"/>
                <a:cs typeface="Avenir Light"/>
              </a:rPr>
              <a:t>Laboratoire d’analyse et d’architecture des systèmes du CNRS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434922" y="6675120"/>
            <a:ext cx="6827633" cy="182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 dirty="0"/>
          </a:p>
        </p:txBody>
      </p:sp>
      <p:sp>
        <p:nvSpPr>
          <p:cNvPr id="11" name="Espace réservé du numéro de diapositive 5"/>
          <p:cNvSpPr txBox="1">
            <a:spLocks/>
          </p:cNvSpPr>
          <p:nvPr/>
        </p:nvSpPr>
        <p:spPr>
          <a:xfrm>
            <a:off x="9182553" y="6356352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C903B57-454D-0C4C-8E06-5C7FC8D793F7}" type="slidenum">
              <a:rPr lang="fr-FR" sz="1800" smtClean="0">
                <a:solidFill>
                  <a:schemeClr val="bg1">
                    <a:lumMod val="75000"/>
                  </a:schemeClr>
                </a:solidFill>
              </a:rPr>
              <a:pPr algn="r"/>
              <a:t>‹N°›</a:t>
            </a:fld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1F21B6C-B471-66CF-D499-B6BBCD8C9E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94" t="-10541" r="-5241" b="-8041"/>
          <a:stretch/>
        </p:blipFill>
        <p:spPr>
          <a:xfrm>
            <a:off x="3122819" y="6356170"/>
            <a:ext cx="663161" cy="359939"/>
          </a:xfrm>
          <a:prstGeom prst="rect">
            <a:avLst/>
          </a:prstGeom>
          <a:solidFill>
            <a:schemeClr val="bg1"/>
          </a:solidFill>
          <a:effectLst/>
        </p:spPr>
      </p:pic>
    </p:spTree>
    <p:extLst>
      <p:ext uri="{BB962C8B-B14F-4D97-AF65-F5344CB8AC3E}">
        <p14:creationId xmlns:p14="http://schemas.microsoft.com/office/powerpoint/2010/main" val="83821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4" r:id="rId4"/>
    <p:sldLayoutId id="2147483664" r:id="rId5"/>
    <p:sldLayoutId id="2147483665" r:id="rId6"/>
    <p:sldLayoutId id="2147483666" r:id="rId7"/>
    <p:sldLayoutId id="214748367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Lucida Grande"/>
        <a:buChar char="&gt;"/>
        <a:defRPr sz="3200" kern="1200">
          <a:solidFill>
            <a:srgbClr val="001A3A"/>
          </a:solidFill>
          <a:latin typeface="+mn-lt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2800" kern="1200">
          <a:solidFill>
            <a:srgbClr val="001A3A"/>
          </a:solidFill>
          <a:latin typeface="+mn-lt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400" kern="1200">
          <a:solidFill>
            <a:srgbClr val="7F7F7F"/>
          </a:solidFill>
          <a:latin typeface="+mn-lt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–"/>
        <a:defRPr sz="2000" kern="1200">
          <a:solidFill>
            <a:srgbClr val="001A3A"/>
          </a:solidFill>
          <a:latin typeface="+mn-lt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1"/>
        </a:buClr>
        <a:buFont typeface="Lucida Grande"/>
        <a:buChar char="-"/>
        <a:defRPr sz="2000" kern="1200">
          <a:solidFill>
            <a:srgbClr val="001A3A"/>
          </a:solidFill>
          <a:latin typeface="+mn-lt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svg"/><Relationship Id="rId10" Type="http://schemas.openxmlformats.org/officeDocument/2006/relationships/image" Target="../media/image36.sv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36.svg"/><Relationship Id="rId3" Type="http://schemas.openxmlformats.org/officeDocument/2006/relationships/image" Target="../media/image29.png"/><Relationship Id="rId7" Type="http://schemas.openxmlformats.org/officeDocument/2006/relationships/image" Target="../media/image40.svg"/><Relationship Id="rId12" Type="http://schemas.openxmlformats.org/officeDocument/2006/relationships/image" Target="../media/image4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11" Type="http://schemas.openxmlformats.org/officeDocument/2006/relationships/image" Target="../media/image34.svg"/><Relationship Id="rId5" Type="http://schemas.openxmlformats.org/officeDocument/2006/relationships/image" Target="../media/image31.svg"/><Relationship Id="rId10" Type="http://schemas.openxmlformats.org/officeDocument/2006/relationships/image" Target="../media/image43.png"/><Relationship Id="rId4" Type="http://schemas.openxmlformats.org/officeDocument/2006/relationships/image" Target="../media/image39.png"/><Relationship Id="rId9" Type="http://schemas.openxmlformats.org/officeDocument/2006/relationships/image" Target="../media/image42.svg"/><Relationship Id="rId1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0.svg"/><Relationship Id="rId5" Type="http://schemas.openxmlformats.org/officeDocument/2006/relationships/image" Target="../media/image30.png"/><Relationship Id="rId4" Type="http://schemas.openxmlformats.org/officeDocument/2006/relationships/image" Target="../media/image8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11E4404-659C-B38E-04DB-FCE551B9E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216000" rIns="216000">
            <a:noAutofit/>
          </a:bodyPr>
          <a:lstStyle/>
          <a:p>
            <a:pPr algn="r"/>
            <a:r>
              <a:rPr lang="pt-BR" sz="4000" dirty="0">
                <a:effectLst/>
              </a:rPr>
              <a:t>Prévention des fautes temporelles sur architectures multicœur pour les systèmes à criticité mixte</a:t>
            </a:r>
            <a:endParaRPr lang="fr-FR" sz="4000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A0DC37D5-317F-9FD9-0545-E35235864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421603"/>
            <a:ext cx="12084080" cy="605901"/>
          </a:xfrm>
        </p:spPr>
        <p:txBody>
          <a:bodyPr/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Daniel </a:t>
            </a:r>
            <a:r>
              <a:rPr lang="fr-FR" b="1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Loche</a:t>
            </a:r>
          </a:p>
          <a:p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fr-FR" cap="small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959CFCA-2226-B837-BF30-3B35EA3F86D8}"/>
              </a:ext>
            </a:extLst>
          </p:cNvPr>
          <p:cNvSpPr txBox="1"/>
          <p:nvPr/>
        </p:nvSpPr>
        <p:spPr>
          <a:xfrm>
            <a:off x="6872670" y="118848"/>
            <a:ext cx="3403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600" dirty="0">
                <a:cs typeface="Arial" panose="020B0604020202020204" pitchFamily="34" charset="0"/>
              </a:rPr>
              <a:t>Soutenance de Thèse, 1</a:t>
            </a:r>
            <a:r>
              <a:rPr lang="fr-FR" sz="1600" baseline="30000" dirty="0">
                <a:cs typeface="Arial" panose="020B0604020202020204" pitchFamily="34" charset="0"/>
              </a:rPr>
              <a:t>er</a:t>
            </a:r>
            <a:r>
              <a:rPr lang="fr-FR" sz="1600" dirty="0">
                <a:cs typeface="Arial" panose="020B0604020202020204" pitchFamily="34" charset="0"/>
              </a:rPr>
              <a:t> Juillet 2022</a:t>
            </a:r>
          </a:p>
          <a:p>
            <a:pPr algn="r"/>
            <a:r>
              <a:rPr lang="fr-FR" sz="1600" dirty="0">
                <a:cs typeface="Arial" panose="020B0604020202020204" pitchFamily="34" charset="0"/>
              </a:rPr>
              <a:t>LAAS-CNRS, Toulouse, FRANCE</a:t>
            </a:r>
          </a:p>
        </p:txBody>
      </p:sp>
      <p:sp>
        <p:nvSpPr>
          <p:cNvPr id="9" name="Sous-titre 4">
            <a:extLst>
              <a:ext uri="{FF2B5EF4-FFF2-40B4-BE49-F238E27FC236}">
                <a16:creationId xmlns:a16="http://schemas.microsoft.com/office/drawing/2014/main" id="{20753F05-CD8F-2EAE-88A1-967A145361D1}"/>
              </a:ext>
            </a:extLst>
          </p:cNvPr>
          <p:cNvSpPr txBox="1">
            <a:spLocks/>
          </p:cNvSpPr>
          <p:nvPr/>
        </p:nvSpPr>
        <p:spPr>
          <a:xfrm>
            <a:off x="1828800" y="4482484"/>
            <a:ext cx="8534400" cy="17496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Lucida Grande"/>
              <a:buNone/>
              <a:defRPr sz="3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Directeurs de Thèse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Jean-Charles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Fabre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Michael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Lauer</a:t>
            </a:r>
          </a:p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Rapportrice et Rapporteur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Liliana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Cucu-Grosjean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et Emmanuel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Grolleau</a:t>
            </a:r>
          </a:p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Examinatrice et Examinateur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Claire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Pagetti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Sébastien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Faucou</a:t>
            </a:r>
          </a:p>
          <a:p>
            <a:pPr algn="l"/>
            <a:endParaRPr lang="fr-FR" sz="2000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fr-FR" sz="2000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fr-FR" sz="2000" cap="small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116CA70-AE03-AF49-BDF1-BD3AF0638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514" y="5688808"/>
            <a:ext cx="1515566" cy="543316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3757A899-83D9-44D9-47F5-A0164E8FA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306" y="118849"/>
            <a:ext cx="1512774" cy="76466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548E999-C0A6-ACBC-2658-2DDB659B2C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94" t="-10541" r="-5241" b="-8041"/>
          <a:stretch/>
        </p:blipFill>
        <p:spPr>
          <a:xfrm>
            <a:off x="3729934" y="6413226"/>
            <a:ext cx="663161" cy="359939"/>
          </a:xfrm>
          <a:prstGeom prst="rect">
            <a:avLst/>
          </a:prstGeom>
          <a:solidFill>
            <a:schemeClr val="bg1"/>
          </a:solidFill>
          <a:effectLst/>
        </p:spPr>
      </p:pic>
    </p:spTree>
    <p:extLst>
      <p:ext uri="{BB962C8B-B14F-4D97-AF65-F5344CB8AC3E}">
        <p14:creationId xmlns:p14="http://schemas.microsoft.com/office/powerpoint/2010/main" val="939814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60620D63-DD4A-D31E-C6F6-E721DBD3DCA5}"/>
              </a:ext>
            </a:extLst>
          </p:cNvPr>
          <p:cNvSpPr txBox="1"/>
          <p:nvPr/>
        </p:nvSpPr>
        <p:spPr>
          <a:xfrm>
            <a:off x="7100217" y="2699312"/>
            <a:ext cx="914400" cy="113545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dirty="0" err="1"/>
              <a:t>Composant</a:t>
            </a:r>
            <a:r>
              <a:rPr lang="en-GB" sz="900" dirty="0"/>
              <a:t> </a:t>
            </a:r>
            <a:r>
              <a:rPr lang="en-GB" sz="900" dirty="0" err="1"/>
              <a:t>Logiciel</a:t>
            </a:r>
            <a:r>
              <a:rPr lang="en-GB" sz="900" dirty="0"/>
              <a:t> </a:t>
            </a:r>
            <a:r>
              <a:rPr lang="en-GB" sz="900" b="0" dirty="0">
                <a:solidFill>
                  <a:schemeClr val="tx1"/>
                </a:solidFill>
              </a:rPr>
              <a:t>3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200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C9B13A1-4BB5-A2AA-15BE-AFC0EF884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0260" y="2934272"/>
            <a:ext cx="963195" cy="45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itre 27">
            <a:extLst>
              <a:ext uri="{FF2B5EF4-FFF2-40B4-BE49-F238E27FC236}">
                <a16:creationId xmlns:a16="http://schemas.microsoft.com/office/drawing/2014/main" id="{28ECD936-1EF7-FCB1-3D2E-D4BF59B76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Illustration : système de freinage d’urgence</a:t>
            </a:r>
          </a:p>
        </p:txBody>
      </p:sp>
      <p:sp>
        <p:nvSpPr>
          <p:cNvPr id="36" name="Espace réservé du contenu 35">
            <a:extLst>
              <a:ext uri="{FF2B5EF4-FFF2-40B4-BE49-F238E27FC236}">
                <a16:creationId xmlns:a16="http://schemas.microsoft.com/office/drawing/2014/main" id="{C2A2A1FA-19CE-3068-9D70-2042E370377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3948181"/>
            <a:ext cx="11180233" cy="2060507"/>
          </a:xfrm>
        </p:spPr>
        <p:txBody>
          <a:bodyPr/>
          <a:lstStyle/>
          <a:p>
            <a:r>
              <a:rPr lang="fr-FR" dirty="0"/>
              <a:t>Plusieurs solutions : </a:t>
            </a:r>
          </a:p>
          <a:p>
            <a:pPr lvl="1"/>
            <a:r>
              <a:rPr lang="fr-FR" dirty="0"/>
              <a:t>Contrôle </a:t>
            </a:r>
            <a:r>
              <a:rPr lang="fr-FR" dirty="0">
                <a:solidFill>
                  <a:schemeClr val="accent1"/>
                </a:solidFill>
              </a:rPr>
              <a:t>statique</a:t>
            </a:r>
            <a:r>
              <a:rPr lang="fr-FR" dirty="0"/>
              <a:t> de l’exécution</a:t>
            </a:r>
          </a:p>
          <a:p>
            <a:pPr lvl="1"/>
            <a:r>
              <a:rPr lang="fr-FR" dirty="0"/>
              <a:t>Réaction </a:t>
            </a:r>
            <a:r>
              <a:rPr lang="fr-FR" dirty="0">
                <a:solidFill>
                  <a:schemeClr val="accent1"/>
                </a:solidFill>
              </a:rPr>
              <a:t>dynamique</a:t>
            </a:r>
            <a:r>
              <a:rPr lang="fr-FR" dirty="0"/>
              <a:t> à l’exécution  	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A6F49622-C53A-DAD4-93F0-C53C97252E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9BB381-A232-D405-9800-D070FC20731C}"/>
              </a:ext>
            </a:extLst>
          </p:cNvPr>
          <p:cNvSpPr txBox="1"/>
          <p:nvPr/>
        </p:nvSpPr>
        <p:spPr>
          <a:xfrm>
            <a:off x="4524289" y="2716384"/>
            <a:ext cx="914400" cy="75022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b="0" dirty="0" err="1">
                <a:solidFill>
                  <a:schemeClr val="tx1"/>
                </a:solidFill>
              </a:rPr>
              <a:t>Composant</a:t>
            </a:r>
            <a:r>
              <a:rPr lang="en-GB" sz="900" b="0" dirty="0">
                <a:solidFill>
                  <a:schemeClr val="tx1"/>
                </a:solidFill>
              </a:rPr>
              <a:t> </a:t>
            </a:r>
            <a:r>
              <a:rPr lang="en-GB" sz="900" b="0" dirty="0" err="1">
                <a:solidFill>
                  <a:schemeClr val="tx1"/>
                </a:solidFill>
              </a:rPr>
              <a:t>Logiciel</a:t>
            </a:r>
            <a:r>
              <a:rPr lang="en-GB" sz="900" b="0" dirty="0">
                <a:solidFill>
                  <a:schemeClr val="tx1"/>
                </a:solidFill>
              </a:rPr>
              <a:t> 1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200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9E57F30-7B85-6A41-4D33-8B2E82FD84C8}"/>
              </a:ext>
            </a:extLst>
          </p:cNvPr>
          <p:cNvSpPr txBox="1"/>
          <p:nvPr/>
        </p:nvSpPr>
        <p:spPr>
          <a:xfrm>
            <a:off x="5745134" y="2716384"/>
            <a:ext cx="914400" cy="105852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dirty="0" err="1"/>
              <a:t>Composant</a:t>
            </a:r>
            <a:r>
              <a:rPr lang="en-GB" sz="900" dirty="0"/>
              <a:t> </a:t>
            </a:r>
            <a:r>
              <a:rPr lang="en-GB" sz="900" dirty="0" err="1"/>
              <a:t>Logiciel</a:t>
            </a:r>
            <a:r>
              <a:rPr lang="en-GB" sz="900" dirty="0"/>
              <a:t> </a:t>
            </a:r>
            <a:r>
              <a:rPr lang="en-GB" sz="900" b="0" dirty="0">
                <a:solidFill>
                  <a:schemeClr val="tx1"/>
                </a:solidFill>
              </a:rPr>
              <a:t>2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100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pic>
        <p:nvPicPr>
          <p:cNvPr id="9" name="Espace réservé pour une image  17">
            <a:extLst>
              <a:ext uri="{FF2B5EF4-FFF2-40B4-BE49-F238E27FC236}">
                <a16:creationId xmlns:a16="http://schemas.microsoft.com/office/drawing/2014/main" id="{D4843E3B-52BA-D410-A25D-02C1D3A12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5" r="17871" b="52966"/>
          <a:stretch>
            <a:fillRect/>
          </a:stretch>
        </p:blipFill>
        <p:spPr>
          <a:xfrm>
            <a:off x="1147467" y="1119043"/>
            <a:ext cx="3336451" cy="1178560"/>
          </a:xfrm>
          <a:prstGeom prst="rect">
            <a:avLst/>
          </a:prstGeom>
          <a:noFill/>
        </p:spPr>
      </p:pic>
      <p:pic>
        <p:nvPicPr>
          <p:cNvPr id="12" name="Graphique 11" descr="Avertissement">
            <a:extLst>
              <a:ext uri="{FF2B5EF4-FFF2-40B4-BE49-F238E27FC236}">
                <a16:creationId xmlns:a16="http://schemas.microsoft.com/office/drawing/2014/main" id="{FE31353A-7060-1766-B07D-5072E484B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2757" y="1521154"/>
            <a:ext cx="369864" cy="369864"/>
          </a:xfrm>
          <a:prstGeom prst="rect">
            <a:avLst/>
          </a:prstGeom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8FE44BFF-9119-2730-B426-D65DBB120F01}"/>
              </a:ext>
            </a:extLst>
          </p:cNvPr>
          <p:cNvSpPr/>
          <p:nvPr/>
        </p:nvSpPr>
        <p:spPr>
          <a:xfrm>
            <a:off x="3967660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4F53B430-DF59-7CC9-F5FB-4B69A270CCE4}"/>
              </a:ext>
            </a:extLst>
          </p:cNvPr>
          <p:cNvSpPr/>
          <p:nvPr/>
        </p:nvSpPr>
        <p:spPr>
          <a:xfrm>
            <a:off x="5288801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824736AF-4AF1-4B90-5824-F867FD5832D5}"/>
              </a:ext>
            </a:extLst>
          </p:cNvPr>
          <p:cNvSpPr/>
          <p:nvPr/>
        </p:nvSpPr>
        <p:spPr>
          <a:xfrm>
            <a:off x="6609943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Espace réservé pour une image  22" descr="Une image contenant intérieur, table, objet&#10;&#10;Description générée avec un niveau de confiance très élevé">
            <a:extLst>
              <a:ext uri="{FF2B5EF4-FFF2-40B4-BE49-F238E27FC236}">
                <a16:creationId xmlns:a16="http://schemas.microsoft.com/office/drawing/2014/main" id="{E6303306-E0BA-720C-D444-45C2648BA2E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009" t="4055" r="38160" b="68897"/>
          <a:stretch>
            <a:fillRect/>
          </a:stretch>
        </p:blipFill>
        <p:spPr>
          <a:xfrm>
            <a:off x="5771985" y="2934272"/>
            <a:ext cx="837957" cy="443124"/>
          </a:xfrm>
          <a:prstGeom prst="rect">
            <a:avLst/>
          </a:prstGeom>
          <a:noFill/>
        </p:spPr>
      </p:pic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B3B44E5E-3E6A-2875-8313-ACC225118C34}"/>
              </a:ext>
            </a:extLst>
          </p:cNvPr>
          <p:cNvSpPr/>
          <p:nvPr/>
        </p:nvSpPr>
        <p:spPr>
          <a:xfrm>
            <a:off x="8009692" y="3023023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lèche : double flèche horizontale 23">
            <a:extLst>
              <a:ext uri="{FF2B5EF4-FFF2-40B4-BE49-F238E27FC236}">
                <a16:creationId xmlns:a16="http://schemas.microsoft.com/office/drawing/2014/main" id="{6C3F7C18-B7AA-91AE-7B46-816E4843202F}"/>
              </a:ext>
            </a:extLst>
          </p:cNvPr>
          <p:cNvSpPr/>
          <p:nvPr/>
        </p:nvSpPr>
        <p:spPr>
          <a:xfrm>
            <a:off x="4892437" y="1902018"/>
            <a:ext cx="3718560" cy="224136"/>
          </a:xfrm>
          <a:prstGeom prst="left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Temps de réponse bout-en-bout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Max = 400ms !</a:t>
            </a:r>
          </a:p>
        </p:txBody>
      </p:sp>
      <p:sp>
        <p:nvSpPr>
          <p:cNvPr id="32" name="Bulle narrative : rectangle 31">
            <a:extLst>
              <a:ext uri="{FF2B5EF4-FFF2-40B4-BE49-F238E27FC236}">
                <a16:creationId xmlns:a16="http://schemas.microsoft.com/office/drawing/2014/main" id="{1383664F-630B-DB1F-02FB-74F63384192B}"/>
              </a:ext>
            </a:extLst>
          </p:cNvPr>
          <p:cNvSpPr/>
          <p:nvPr/>
        </p:nvSpPr>
        <p:spPr>
          <a:xfrm>
            <a:off x="2412756" y="2699312"/>
            <a:ext cx="1346386" cy="957131"/>
          </a:xfrm>
          <a:prstGeom prst="wedgeRectCallout">
            <a:avLst>
              <a:gd name="adj1" fmla="val 81332"/>
              <a:gd name="adj2" fmla="val -164512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Graphique 20" descr="Sans fil">
            <a:extLst>
              <a:ext uri="{FF2B5EF4-FFF2-40B4-BE49-F238E27FC236}">
                <a16:creationId xmlns:a16="http://schemas.microsoft.com/office/drawing/2014/main" id="{073FB0FF-12F8-8896-1696-AD4185EB6E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852311">
            <a:off x="2442626" y="2702973"/>
            <a:ext cx="791409" cy="791409"/>
          </a:xfrm>
          <a:prstGeom prst="rect">
            <a:avLst/>
          </a:prstGeom>
        </p:spPr>
      </p:pic>
      <p:pic>
        <p:nvPicPr>
          <p:cNvPr id="22" name="Graphique 21" descr="Volume">
            <a:extLst>
              <a:ext uri="{FF2B5EF4-FFF2-40B4-BE49-F238E27FC236}">
                <a16:creationId xmlns:a16="http://schemas.microsoft.com/office/drawing/2014/main" id="{EBC4450C-A949-8CFB-27C4-32E093B575B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r="46659"/>
          <a:stretch>
            <a:fillRect/>
          </a:stretch>
        </p:blipFill>
        <p:spPr>
          <a:xfrm flipH="1">
            <a:off x="3031163" y="2840927"/>
            <a:ext cx="487747" cy="536573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DD68929-3DA0-DE30-894F-DFC33FF1B96A}"/>
              </a:ext>
            </a:extLst>
          </p:cNvPr>
          <p:cNvSpPr txBox="1"/>
          <p:nvPr/>
        </p:nvSpPr>
        <p:spPr>
          <a:xfrm>
            <a:off x="2412756" y="3490912"/>
            <a:ext cx="1346385" cy="16366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100" b="0" dirty="0">
                <a:solidFill>
                  <a:schemeClr val="bg1"/>
                </a:solidFill>
              </a:rPr>
              <a:t>Détection d’obstacle</a:t>
            </a: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99D1570D-61DB-A99C-56FA-FA6BD95BA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96" y="2934272"/>
            <a:ext cx="963195" cy="45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Espace réservé pour une image  14">
            <a:extLst>
              <a:ext uri="{FF2B5EF4-FFF2-40B4-BE49-F238E27FC236}">
                <a16:creationId xmlns:a16="http://schemas.microsoft.com/office/drawing/2014/main" id="{FFA721CE-0F47-4B96-E348-716F64BE2191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11"/>
          <a:srcRect l="47145" t="9160" b="55873"/>
          <a:stretch>
            <a:fillRect/>
          </a:stretch>
        </p:blipFill>
        <p:spPr>
          <a:xfrm>
            <a:off x="8802424" y="1288221"/>
            <a:ext cx="2664623" cy="1009382"/>
          </a:xfrm>
          <a:prstGeom prst="rect">
            <a:avLst/>
          </a:prstGeom>
          <a:noFill/>
        </p:spPr>
      </p:pic>
      <p:grpSp>
        <p:nvGrpSpPr>
          <p:cNvPr id="35" name="Groupe 34">
            <a:extLst>
              <a:ext uri="{FF2B5EF4-FFF2-40B4-BE49-F238E27FC236}">
                <a16:creationId xmlns:a16="http://schemas.microsoft.com/office/drawing/2014/main" id="{1F0DFF51-F13A-0BDE-A12E-BCE1FE453565}"/>
              </a:ext>
            </a:extLst>
          </p:cNvPr>
          <p:cNvGrpSpPr/>
          <p:nvPr/>
        </p:nvGrpSpPr>
        <p:grpSpPr>
          <a:xfrm>
            <a:off x="8915400" y="2088039"/>
            <a:ext cx="2410931" cy="1568404"/>
            <a:chOff x="8915400" y="2088039"/>
            <a:chExt cx="2410931" cy="1568404"/>
          </a:xfrm>
        </p:grpSpPr>
        <p:sp>
          <p:nvSpPr>
            <p:cNvPr id="44" name="Bulle narrative : rectangle 43">
              <a:extLst>
                <a:ext uri="{FF2B5EF4-FFF2-40B4-BE49-F238E27FC236}">
                  <a16:creationId xmlns:a16="http://schemas.microsoft.com/office/drawing/2014/main" id="{CE3BAEAC-72B2-AA42-6E84-7E3E6CB9A913}"/>
                </a:ext>
              </a:extLst>
            </p:cNvPr>
            <p:cNvSpPr/>
            <p:nvPr/>
          </p:nvSpPr>
          <p:spPr>
            <a:xfrm>
              <a:off x="8915400" y="2131925"/>
              <a:ext cx="1204913" cy="1524518"/>
            </a:xfrm>
            <a:custGeom>
              <a:avLst/>
              <a:gdLst>
                <a:gd name="connsiteX0" fmla="*/ 0 w 1204913"/>
                <a:gd name="connsiteY0" fmla="*/ 0 h 957131"/>
                <a:gd name="connsiteX1" fmla="*/ 702866 w 1204913"/>
                <a:gd name="connsiteY1" fmla="*/ 0 h 957131"/>
                <a:gd name="connsiteX2" fmla="*/ 900938 w 1204913"/>
                <a:gd name="connsiteY2" fmla="*/ -567387 h 957131"/>
                <a:gd name="connsiteX3" fmla="*/ 1004094 w 1204913"/>
                <a:gd name="connsiteY3" fmla="*/ 0 h 957131"/>
                <a:gd name="connsiteX4" fmla="*/ 1204913 w 1204913"/>
                <a:gd name="connsiteY4" fmla="*/ 0 h 957131"/>
                <a:gd name="connsiteX5" fmla="*/ 1204913 w 1204913"/>
                <a:gd name="connsiteY5" fmla="*/ 159522 h 957131"/>
                <a:gd name="connsiteX6" fmla="*/ 1204913 w 1204913"/>
                <a:gd name="connsiteY6" fmla="*/ 159522 h 957131"/>
                <a:gd name="connsiteX7" fmla="*/ 1204913 w 1204913"/>
                <a:gd name="connsiteY7" fmla="*/ 398805 h 957131"/>
                <a:gd name="connsiteX8" fmla="*/ 1204913 w 1204913"/>
                <a:gd name="connsiteY8" fmla="*/ 957131 h 957131"/>
                <a:gd name="connsiteX9" fmla="*/ 1004094 w 1204913"/>
                <a:gd name="connsiteY9" fmla="*/ 957131 h 957131"/>
                <a:gd name="connsiteX10" fmla="*/ 702866 w 1204913"/>
                <a:gd name="connsiteY10" fmla="*/ 957131 h 957131"/>
                <a:gd name="connsiteX11" fmla="*/ 702866 w 1204913"/>
                <a:gd name="connsiteY11" fmla="*/ 957131 h 957131"/>
                <a:gd name="connsiteX12" fmla="*/ 0 w 1204913"/>
                <a:gd name="connsiteY12" fmla="*/ 957131 h 957131"/>
                <a:gd name="connsiteX13" fmla="*/ 0 w 1204913"/>
                <a:gd name="connsiteY13" fmla="*/ 398805 h 957131"/>
                <a:gd name="connsiteX14" fmla="*/ 0 w 1204913"/>
                <a:gd name="connsiteY14" fmla="*/ 159522 h 957131"/>
                <a:gd name="connsiteX15" fmla="*/ 0 w 1204913"/>
                <a:gd name="connsiteY15" fmla="*/ 159522 h 957131"/>
                <a:gd name="connsiteX16" fmla="*/ 0 w 1204913"/>
                <a:gd name="connsiteY16" fmla="*/ 0 h 957131"/>
                <a:gd name="connsiteX0" fmla="*/ 0 w 1204913"/>
                <a:gd name="connsiteY0" fmla="*/ 567387 h 1524518"/>
                <a:gd name="connsiteX1" fmla="*/ 702866 w 1204913"/>
                <a:gd name="connsiteY1" fmla="*/ 567387 h 1524518"/>
                <a:gd name="connsiteX2" fmla="*/ 900938 w 1204913"/>
                <a:gd name="connsiteY2" fmla="*/ 0 h 1524518"/>
                <a:gd name="connsiteX3" fmla="*/ 839788 w 1204913"/>
                <a:gd name="connsiteY3" fmla="*/ 567387 h 1524518"/>
                <a:gd name="connsiteX4" fmla="*/ 1204913 w 1204913"/>
                <a:gd name="connsiteY4" fmla="*/ 567387 h 1524518"/>
                <a:gd name="connsiteX5" fmla="*/ 1204913 w 1204913"/>
                <a:gd name="connsiteY5" fmla="*/ 726909 h 1524518"/>
                <a:gd name="connsiteX6" fmla="*/ 1204913 w 1204913"/>
                <a:gd name="connsiteY6" fmla="*/ 726909 h 1524518"/>
                <a:gd name="connsiteX7" fmla="*/ 1204913 w 1204913"/>
                <a:gd name="connsiteY7" fmla="*/ 966192 h 1524518"/>
                <a:gd name="connsiteX8" fmla="*/ 1204913 w 1204913"/>
                <a:gd name="connsiteY8" fmla="*/ 1524518 h 1524518"/>
                <a:gd name="connsiteX9" fmla="*/ 1004094 w 1204913"/>
                <a:gd name="connsiteY9" fmla="*/ 1524518 h 1524518"/>
                <a:gd name="connsiteX10" fmla="*/ 702866 w 1204913"/>
                <a:gd name="connsiteY10" fmla="*/ 1524518 h 1524518"/>
                <a:gd name="connsiteX11" fmla="*/ 702866 w 1204913"/>
                <a:gd name="connsiteY11" fmla="*/ 1524518 h 1524518"/>
                <a:gd name="connsiteX12" fmla="*/ 0 w 1204913"/>
                <a:gd name="connsiteY12" fmla="*/ 1524518 h 1524518"/>
                <a:gd name="connsiteX13" fmla="*/ 0 w 1204913"/>
                <a:gd name="connsiteY13" fmla="*/ 966192 h 1524518"/>
                <a:gd name="connsiteX14" fmla="*/ 0 w 1204913"/>
                <a:gd name="connsiteY14" fmla="*/ 726909 h 1524518"/>
                <a:gd name="connsiteX15" fmla="*/ 0 w 1204913"/>
                <a:gd name="connsiteY15" fmla="*/ 726909 h 1524518"/>
                <a:gd name="connsiteX16" fmla="*/ 0 w 1204913"/>
                <a:gd name="connsiteY16" fmla="*/ 567387 h 1524518"/>
                <a:gd name="connsiteX0" fmla="*/ 0 w 1204913"/>
                <a:gd name="connsiteY0" fmla="*/ 567387 h 1524518"/>
                <a:gd name="connsiteX1" fmla="*/ 702866 w 1204913"/>
                <a:gd name="connsiteY1" fmla="*/ 567387 h 1524518"/>
                <a:gd name="connsiteX2" fmla="*/ 900938 w 1204913"/>
                <a:gd name="connsiteY2" fmla="*/ 0 h 1524518"/>
                <a:gd name="connsiteX3" fmla="*/ 839788 w 1204913"/>
                <a:gd name="connsiteY3" fmla="*/ 565005 h 1524518"/>
                <a:gd name="connsiteX4" fmla="*/ 1204913 w 1204913"/>
                <a:gd name="connsiteY4" fmla="*/ 567387 h 1524518"/>
                <a:gd name="connsiteX5" fmla="*/ 1204913 w 1204913"/>
                <a:gd name="connsiteY5" fmla="*/ 726909 h 1524518"/>
                <a:gd name="connsiteX6" fmla="*/ 1204913 w 1204913"/>
                <a:gd name="connsiteY6" fmla="*/ 726909 h 1524518"/>
                <a:gd name="connsiteX7" fmla="*/ 1204913 w 1204913"/>
                <a:gd name="connsiteY7" fmla="*/ 966192 h 1524518"/>
                <a:gd name="connsiteX8" fmla="*/ 1204913 w 1204913"/>
                <a:gd name="connsiteY8" fmla="*/ 1524518 h 1524518"/>
                <a:gd name="connsiteX9" fmla="*/ 1004094 w 1204913"/>
                <a:gd name="connsiteY9" fmla="*/ 1524518 h 1524518"/>
                <a:gd name="connsiteX10" fmla="*/ 702866 w 1204913"/>
                <a:gd name="connsiteY10" fmla="*/ 1524518 h 1524518"/>
                <a:gd name="connsiteX11" fmla="*/ 702866 w 1204913"/>
                <a:gd name="connsiteY11" fmla="*/ 1524518 h 1524518"/>
                <a:gd name="connsiteX12" fmla="*/ 0 w 1204913"/>
                <a:gd name="connsiteY12" fmla="*/ 1524518 h 1524518"/>
                <a:gd name="connsiteX13" fmla="*/ 0 w 1204913"/>
                <a:gd name="connsiteY13" fmla="*/ 966192 h 1524518"/>
                <a:gd name="connsiteX14" fmla="*/ 0 w 1204913"/>
                <a:gd name="connsiteY14" fmla="*/ 726909 h 1524518"/>
                <a:gd name="connsiteX15" fmla="*/ 0 w 1204913"/>
                <a:gd name="connsiteY15" fmla="*/ 726909 h 1524518"/>
                <a:gd name="connsiteX16" fmla="*/ 0 w 1204913"/>
                <a:gd name="connsiteY16" fmla="*/ 567387 h 152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4913" h="1524518">
                  <a:moveTo>
                    <a:pt x="0" y="567387"/>
                  </a:moveTo>
                  <a:lnTo>
                    <a:pt x="702866" y="567387"/>
                  </a:lnTo>
                  <a:lnTo>
                    <a:pt x="900938" y="0"/>
                  </a:lnTo>
                  <a:lnTo>
                    <a:pt x="839788" y="565005"/>
                  </a:lnTo>
                  <a:lnTo>
                    <a:pt x="1204913" y="567387"/>
                  </a:lnTo>
                  <a:lnTo>
                    <a:pt x="1204913" y="726909"/>
                  </a:lnTo>
                  <a:lnTo>
                    <a:pt x="1204913" y="726909"/>
                  </a:lnTo>
                  <a:lnTo>
                    <a:pt x="1204913" y="966192"/>
                  </a:lnTo>
                  <a:lnTo>
                    <a:pt x="1204913" y="1524518"/>
                  </a:lnTo>
                  <a:lnTo>
                    <a:pt x="1004094" y="1524518"/>
                  </a:lnTo>
                  <a:lnTo>
                    <a:pt x="702866" y="1524518"/>
                  </a:lnTo>
                  <a:lnTo>
                    <a:pt x="702866" y="1524518"/>
                  </a:lnTo>
                  <a:lnTo>
                    <a:pt x="0" y="1524518"/>
                  </a:lnTo>
                  <a:lnTo>
                    <a:pt x="0" y="966192"/>
                  </a:lnTo>
                  <a:lnTo>
                    <a:pt x="0" y="726909"/>
                  </a:lnTo>
                  <a:lnTo>
                    <a:pt x="0" y="726909"/>
                  </a:lnTo>
                  <a:lnTo>
                    <a:pt x="0" y="56738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45" name="Bulle narrative : rectangle 44">
              <a:extLst>
                <a:ext uri="{FF2B5EF4-FFF2-40B4-BE49-F238E27FC236}">
                  <a16:creationId xmlns:a16="http://schemas.microsoft.com/office/drawing/2014/main" id="{4980B8E8-39C5-EA7A-FD5D-88E876E87942}"/>
                </a:ext>
              </a:extLst>
            </p:cNvPr>
            <p:cNvSpPr/>
            <p:nvPr/>
          </p:nvSpPr>
          <p:spPr>
            <a:xfrm>
              <a:off x="10121418" y="2088039"/>
              <a:ext cx="1204913" cy="1567383"/>
            </a:xfrm>
            <a:custGeom>
              <a:avLst/>
              <a:gdLst>
                <a:gd name="connsiteX0" fmla="*/ 0 w 1204913"/>
                <a:gd name="connsiteY0" fmla="*/ 0 h 957131"/>
                <a:gd name="connsiteX1" fmla="*/ 702866 w 1204913"/>
                <a:gd name="connsiteY1" fmla="*/ 0 h 957131"/>
                <a:gd name="connsiteX2" fmla="*/ 967617 w 1204913"/>
                <a:gd name="connsiteY2" fmla="*/ -615014 h 957131"/>
                <a:gd name="connsiteX3" fmla="*/ 1004094 w 1204913"/>
                <a:gd name="connsiteY3" fmla="*/ 0 h 957131"/>
                <a:gd name="connsiteX4" fmla="*/ 1204913 w 1204913"/>
                <a:gd name="connsiteY4" fmla="*/ 0 h 957131"/>
                <a:gd name="connsiteX5" fmla="*/ 1204913 w 1204913"/>
                <a:gd name="connsiteY5" fmla="*/ 159522 h 957131"/>
                <a:gd name="connsiteX6" fmla="*/ 1204913 w 1204913"/>
                <a:gd name="connsiteY6" fmla="*/ 159522 h 957131"/>
                <a:gd name="connsiteX7" fmla="*/ 1204913 w 1204913"/>
                <a:gd name="connsiteY7" fmla="*/ 398805 h 957131"/>
                <a:gd name="connsiteX8" fmla="*/ 1204913 w 1204913"/>
                <a:gd name="connsiteY8" fmla="*/ 957131 h 957131"/>
                <a:gd name="connsiteX9" fmla="*/ 1004094 w 1204913"/>
                <a:gd name="connsiteY9" fmla="*/ 957131 h 957131"/>
                <a:gd name="connsiteX10" fmla="*/ 702866 w 1204913"/>
                <a:gd name="connsiteY10" fmla="*/ 957131 h 957131"/>
                <a:gd name="connsiteX11" fmla="*/ 702866 w 1204913"/>
                <a:gd name="connsiteY11" fmla="*/ 957131 h 957131"/>
                <a:gd name="connsiteX12" fmla="*/ 0 w 1204913"/>
                <a:gd name="connsiteY12" fmla="*/ 957131 h 957131"/>
                <a:gd name="connsiteX13" fmla="*/ 0 w 1204913"/>
                <a:gd name="connsiteY13" fmla="*/ 398805 h 957131"/>
                <a:gd name="connsiteX14" fmla="*/ 0 w 1204913"/>
                <a:gd name="connsiteY14" fmla="*/ 159522 h 957131"/>
                <a:gd name="connsiteX15" fmla="*/ 0 w 1204913"/>
                <a:gd name="connsiteY15" fmla="*/ 159522 h 957131"/>
                <a:gd name="connsiteX16" fmla="*/ 0 w 1204913"/>
                <a:gd name="connsiteY16" fmla="*/ 0 h 957131"/>
                <a:gd name="connsiteX0" fmla="*/ 0 w 1204913"/>
                <a:gd name="connsiteY0" fmla="*/ 615014 h 1572145"/>
                <a:gd name="connsiteX1" fmla="*/ 702866 w 1204913"/>
                <a:gd name="connsiteY1" fmla="*/ 615014 h 1572145"/>
                <a:gd name="connsiteX2" fmla="*/ 967617 w 1204913"/>
                <a:gd name="connsiteY2" fmla="*/ 0 h 1572145"/>
                <a:gd name="connsiteX3" fmla="*/ 818356 w 1204913"/>
                <a:gd name="connsiteY3" fmla="*/ 615014 h 1572145"/>
                <a:gd name="connsiteX4" fmla="*/ 1204913 w 1204913"/>
                <a:gd name="connsiteY4" fmla="*/ 615014 h 1572145"/>
                <a:gd name="connsiteX5" fmla="*/ 1204913 w 1204913"/>
                <a:gd name="connsiteY5" fmla="*/ 774536 h 1572145"/>
                <a:gd name="connsiteX6" fmla="*/ 1204913 w 1204913"/>
                <a:gd name="connsiteY6" fmla="*/ 774536 h 1572145"/>
                <a:gd name="connsiteX7" fmla="*/ 1204913 w 1204913"/>
                <a:gd name="connsiteY7" fmla="*/ 1013819 h 1572145"/>
                <a:gd name="connsiteX8" fmla="*/ 1204913 w 1204913"/>
                <a:gd name="connsiteY8" fmla="*/ 1572145 h 1572145"/>
                <a:gd name="connsiteX9" fmla="*/ 1004094 w 1204913"/>
                <a:gd name="connsiteY9" fmla="*/ 1572145 h 1572145"/>
                <a:gd name="connsiteX10" fmla="*/ 702866 w 1204913"/>
                <a:gd name="connsiteY10" fmla="*/ 1572145 h 1572145"/>
                <a:gd name="connsiteX11" fmla="*/ 702866 w 1204913"/>
                <a:gd name="connsiteY11" fmla="*/ 1572145 h 1572145"/>
                <a:gd name="connsiteX12" fmla="*/ 0 w 1204913"/>
                <a:gd name="connsiteY12" fmla="*/ 1572145 h 1572145"/>
                <a:gd name="connsiteX13" fmla="*/ 0 w 1204913"/>
                <a:gd name="connsiteY13" fmla="*/ 1013819 h 1572145"/>
                <a:gd name="connsiteX14" fmla="*/ 0 w 1204913"/>
                <a:gd name="connsiteY14" fmla="*/ 774536 h 1572145"/>
                <a:gd name="connsiteX15" fmla="*/ 0 w 1204913"/>
                <a:gd name="connsiteY15" fmla="*/ 774536 h 1572145"/>
                <a:gd name="connsiteX16" fmla="*/ 0 w 1204913"/>
                <a:gd name="connsiteY16" fmla="*/ 615014 h 1572145"/>
                <a:gd name="connsiteX0" fmla="*/ 0 w 1204913"/>
                <a:gd name="connsiteY0" fmla="*/ 610252 h 1567383"/>
                <a:gd name="connsiteX1" fmla="*/ 702866 w 1204913"/>
                <a:gd name="connsiteY1" fmla="*/ 610252 h 1567383"/>
                <a:gd name="connsiteX2" fmla="*/ 948567 w 1204913"/>
                <a:gd name="connsiteY2" fmla="*/ 0 h 1567383"/>
                <a:gd name="connsiteX3" fmla="*/ 818356 w 1204913"/>
                <a:gd name="connsiteY3" fmla="*/ 610252 h 1567383"/>
                <a:gd name="connsiteX4" fmla="*/ 1204913 w 1204913"/>
                <a:gd name="connsiteY4" fmla="*/ 610252 h 1567383"/>
                <a:gd name="connsiteX5" fmla="*/ 1204913 w 1204913"/>
                <a:gd name="connsiteY5" fmla="*/ 769774 h 1567383"/>
                <a:gd name="connsiteX6" fmla="*/ 1204913 w 1204913"/>
                <a:gd name="connsiteY6" fmla="*/ 769774 h 1567383"/>
                <a:gd name="connsiteX7" fmla="*/ 1204913 w 1204913"/>
                <a:gd name="connsiteY7" fmla="*/ 1009057 h 1567383"/>
                <a:gd name="connsiteX8" fmla="*/ 1204913 w 1204913"/>
                <a:gd name="connsiteY8" fmla="*/ 1567383 h 1567383"/>
                <a:gd name="connsiteX9" fmla="*/ 1004094 w 1204913"/>
                <a:gd name="connsiteY9" fmla="*/ 1567383 h 1567383"/>
                <a:gd name="connsiteX10" fmla="*/ 702866 w 1204913"/>
                <a:gd name="connsiteY10" fmla="*/ 1567383 h 1567383"/>
                <a:gd name="connsiteX11" fmla="*/ 702866 w 1204913"/>
                <a:gd name="connsiteY11" fmla="*/ 1567383 h 1567383"/>
                <a:gd name="connsiteX12" fmla="*/ 0 w 1204913"/>
                <a:gd name="connsiteY12" fmla="*/ 1567383 h 1567383"/>
                <a:gd name="connsiteX13" fmla="*/ 0 w 1204913"/>
                <a:gd name="connsiteY13" fmla="*/ 1009057 h 1567383"/>
                <a:gd name="connsiteX14" fmla="*/ 0 w 1204913"/>
                <a:gd name="connsiteY14" fmla="*/ 769774 h 1567383"/>
                <a:gd name="connsiteX15" fmla="*/ 0 w 1204913"/>
                <a:gd name="connsiteY15" fmla="*/ 769774 h 1567383"/>
                <a:gd name="connsiteX16" fmla="*/ 0 w 1204913"/>
                <a:gd name="connsiteY16" fmla="*/ 610252 h 156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4913" h="1567383">
                  <a:moveTo>
                    <a:pt x="0" y="610252"/>
                  </a:moveTo>
                  <a:lnTo>
                    <a:pt x="702866" y="610252"/>
                  </a:lnTo>
                  <a:lnTo>
                    <a:pt x="948567" y="0"/>
                  </a:lnTo>
                  <a:lnTo>
                    <a:pt x="818356" y="610252"/>
                  </a:lnTo>
                  <a:lnTo>
                    <a:pt x="1204913" y="610252"/>
                  </a:lnTo>
                  <a:lnTo>
                    <a:pt x="1204913" y="769774"/>
                  </a:lnTo>
                  <a:lnTo>
                    <a:pt x="1204913" y="769774"/>
                  </a:lnTo>
                  <a:lnTo>
                    <a:pt x="1204913" y="1009057"/>
                  </a:lnTo>
                  <a:lnTo>
                    <a:pt x="1204913" y="1567383"/>
                  </a:lnTo>
                  <a:lnTo>
                    <a:pt x="1004094" y="1567383"/>
                  </a:lnTo>
                  <a:lnTo>
                    <a:pt x="702866" y="1567383"/>
                  </a:lnTo>
                  <a:lnTo>
                    <a:pt x="702866" y="1567383"/>
                  </a:lnTo>
                  <a:lnTo>
                    <a:pt x="0" y="1567383"/>
                  </a:lnTo>
                  <a:lnTo>
                    <a:pt x="0" y="1009057"/>
                  </a:lnTo>
                  <a:lnTo>
                    <a:pt x="0" y="769774"/>
                  </a:lnTo>
                  <a:lnTo>
                    <a:pt x="0" y="769774"/>
                  </a:lnTo>
                  <a:lnTo>
                    <a:pt x="0" y="61025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pic>
          <p:nvPicPr>
            <p:cNvPr id="11" name="Espace réservé pour une image  14">
              <a:extLst>
                <a:ext uri="{FF2B5EF4-FFF2-40B4-BE49-F238E27FC236}">
                  <a16:creationId xmlns:a16="http://schemas.microsoft.com/office/drawing/2014/main" id="{70A9266C-4BE2-84B9-2957-513358A496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8202" t="65530" r="1613" b="1306"/>
            <a:stretch/>
          </p:blipFill>
          <p:spPr>
            <a:xfrm>
              <a:off x="8939213" y="2729151"/>
              <a:ext cx="2352675" cy="890350"/>
            </a:xfrm>
            <a:prstGeom prst="rect">
              <a:avLst/>
            </a:prstGeom>
            <a:noFill/>
          </p:spPr>
        </p:pic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8A15E805-DC3B-75D1-8994-639CA379254F}"/>
                </a:ext>
              </a:extLst>
            </p:cNvPr>
            <p:cNvSpPr txBox="1"/>
            <p:nvPr/>
          </p:nvSpPr>
          <p:spPr>
            <a:xfrm>
              <a:off x="9455370" y="3485709"/>
              <a:ext cx="1346385" cy="16366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fr-FR" sz="1100" b="1" dirty="0">
                  <a:solidFill>
                    <a:schemeClr val="bg1"/>
                  </a:solidFill>
                </a:rPr>
                <a:t>Freinage Activé</a:t>
              </a:r>
            </a:p>
          </p:txBody>
        </p:sp>
      </p:grpSp>
      <p:sp>
        <p:nvSpPr>
          <p:cNvPr id="48" name="Légende : encadrée à une bordure 47">
            <a:extLst>
              <a:ext uri="{FF2B5EF4-FFF2-40B4-BE49-F238E27FC236}">
                <a16:creationId xmlns:a16="http://schemas.microsoft.com/office/drawing/2014/main" id="{EF8ECE4A-D24F-AD23-29B9-278D38005608}"/>
              </a:ext>
            </a:extLst>
          </p:cNvPr>
          <p:cNvSpPr/>
          <p:nvPr/>
        </p:nvSpPr>
        <p:spPr>
          <a:xfrm>
            <a:off x="7683523" y="4580149"/>
            <a:ext cx="4007040" cy="1104505"/>
          </a:xfrm>
          <a:prstGeom prst="accentCallout1">
            <a:avLst>
              <a:gd name="adj1" fmla="val 44224"/>
              <a:gd name="adj2" fmla="val -3067"/>
              <a:gd name="adj3" fmla="val 20159"/>
              <a:gd name="adj4" fmla="val -27215"/>
            </a:avLst>
          </a:prstGeom>
          <a:solidFill>
            <a:schemeClr val="bg1"/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évite les interférences</a:t>
            </a:r>
          </a:p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garanties simples</a:t>
            </a:r>
          </a:p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ressources sous-exploitées</a:t>
            </a:r>
          </a:p>
        </p:txBody>
      </p:sp>
      <p:sp>
        <p:nvSpPr>
          <p:cNvPr id="53" name="Légende : encadrée à une bordure 52">
            <a:extLst>
              <a:ext uri="{FF2B5EF4-FFF2-40B4-BE49-F238E27FC236}">
                <a16:creationId xmlns:a16="http://schemas.microsoft.com/office/drawing/2014/main" id="{15EE8F63-00FC-F3D0-CD0D-4B499429D2A4}"/>
              </a:ext>
            </a:extLst>
          </p:cNvPr>
          <p:cNvSpPr/>
          <p:nvPr/>
        </p:nvSpPr>
        <p:spPr>
          <a:xfrm>
            <a:off x="7682193" y="4591327"/>
            <a:ext cx="4007040" cy="1383273"/>
          </a:xfrm>
          <a:prstGeom prst="accentCallout1">
            <a:avLst>
              <a:gd name="adj1" fmla="val 43377"/>
              <a:gd name="adj2" fmla="val -3068"/>
              <a:gd name="adj3" fmla="val 55909"/>
              <a:gd name="adj4" fmla="val -26928"/>
            </a:avLst>
          </a:prstGeom>
          <a:solidFill>
            <a:schemeClr val="bg1"/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compense les interférences</a:t>
            </a:r>
          </a:p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garanties plus complexes</a:t>
            </a:r>
          </a:p>
          <a:p>
            <a:r>
              <a:rPr lang="fr-FR" sz="2000" dirty="0">
                <a:solidFill>
                  <a:schemeClr val="bg1">
                    <a:lumMod val="50000"/>
                  </a:schemeClr>
                </a:solidFill>
              </a:rPr>
              <a:t>→ potentiellement meilleure exploitation des ressources</a:t>
            </a:r>
          </a:p>
        </p:txBody>
      </p:sp>
    </p:spTree>
    <p:extLst>
      <p:ext uri="{BB962C8B-B14F-4D97-AF65-F5344CB8AC3E}">
        <p14:creationId xmlns:p14="http://schemas.microsoft.com/office/powerpoint/2010/main" val="343378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6" grpId="0" uiExpand="1" build="p"/>
      <p:bldP spid="6" grpId="0"/>
      <p:bldP spid="7" grpId="0"/>
      <p:bldP spid="13" grpId="0" animBg="1"/>
      <p:bldP spid="14" grpId="0" animBg="1"/>
      <p:bldP spid="15" grpId="0" animBg="1"/>
      <p:bldP spid="18" grpId="0" animBg="1"/>
      <p:bldP spid="24" grpId="0" animBg="1"/>
      <p:bldP spid="48" grpId="0" animBg="1"/>
      <p:bldP spid="48" grpId="1" animBg="1"/>
      <p:bldP spid="5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994FCD-F380-EDCD-107B-5D6C1211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Sûreté de 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D0C0D9-A4D6-EA23-708F-2016A31644E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Besoins de garanties d’exécution correcte</a:t>
            </a:r>
          </a:p>
          <a:p>
            <a:pPr lvl="1"/>
            <a:r>
              <a:rPr lang="fr-FR" dirty="0">
                <a:solidFill>
                  <a:schemeClr val="accent1"/>
                </a:solidFill>
              </a:rPr>
              <a:t>Respect des échéances temporelles</a:t>
            </a:r>
          </a:p>
          <a:p>
            <a:pPr marL="457200" lvl="1" indent="0">
              <a:buNone/>
            </a:pP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345F00-016B-6398-9B28-9A4F6851A2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895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994FCD-F380-EDCD-107B-5D6C1211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D0C0D9-A4D6-EA23-708F-2016A31644E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Calculateur multicœurs </a:t>
            </a:r>
          </a:p>
          <a:p>
            <a:pPr marL="457200" lvl="1" indent="0">
              <a:buNone/>
            </a:pPr>
            <a:r>
              <a:rPr lang="fr-FR" dirty="0"/>
              <a:t>		→ plus puissants</a:t>
            </a:r>
          </a:p>
          <a:p>
            <a:pPr marL="457200" lvl="1" indent="0">
              <a:buNone/>
            </a:pPr>
            <a:r>
              <a:rPr lang="fr-FR" dirty="0"/>
              <a:t>		→ plus complexes</a:t>
            </a:r>
          </a:p>
          <a:p>
            <a:r>
              <a:rPr lang="fr-FR" dirty="0"/>
              <a:t>Agrégation de fonctionnalités </a:t>
            </a:r>
          </a:p>
          <a:p>
            <a:pPr marL="457200" lvl="1" indent="0">
              <a:buNone/>
            </a:pPr>
            <a:r>
              <a:rPr lang="fr-FR" dirty="0"/>
              <a:t>		→ </a:t>
            </a:r>
            <a:r>
              <a:rPr lang="fr-FR" dirty="0">
                <a:solidFill>
                  <a:schemeClr val="accent1"/>
                </a:solidFill>
              </a:rPr>
              <a:t>système à criticité mixte</a:t>
            </a:r>
          </a:p>
          <a:p>
            <a:r>
              <a:rPr lang="fr-FR" dirty="0">
                <a:solidFill>
                  <a:schemeClr val="tx1"/>
                </a:solidFill>
              </a:rPr>
              <a:t>Besoin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Respect des standards de sûreté de fonctionnement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Optimiser l’usage des ressources de calcul</a:t>
            </a:r>
          </a:p>
          <a:p>
            <a:pPr marL="457200" lvl="1" indent="0">
              <a:buNone/>
            </a:pPr>
            <a:endParaRPr lang="fr-FR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345F00-016B-6398-9B28-9A4F6851A2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984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30B85FF-1B31-75D1-707B-48A76CE656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0930" y="0"/>
            <a:ext cx="8479045" cy="869950"/>
          </a:xfrm>
          <a:effectLst>
            <a:glow>
              <a:schemeClr val="bg2">
                <a:alpha val="75000"/>
              </a:schemeClr>
            </a:glow>
          </a:effectLst>
        </p:spPr>
        <p:txBody>
          <a:bodyPr/>
          <a:lstStyle/>
          <a:p>
            <a:pPr algn="ctr"/>
            <a:r>
              <a:rPr lang="fr-FR" b="1" dirty="0"/>
              <a:t>Problématique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A2DA8FB7-0357-D7BF-C974-289AE5136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0930" y="1987826"/>
            <a:ext cx="9442174" cy="3091070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Comment prendre en compte les problèmes d’</a:t>
            </a:r>
            <a:r>
              <a:rPr lang="fr-FR" b="1" dirty="0">
                <a:solidFill>
                  <a:schemeClr val="accent1"/>
                </a:solidFill>
              </a:rPr>
              <a:t>interférences</a:t>
            </a:r>
            <a:r>
              <a:rPr lang="fr-FR" dirty="0"/>
              <a:t> sur calculateur multicœurs  </a:t>
            </a:r>
          </a:p>
          <a:p>
            <a:pPr algn="l"/>
            <a:r>
              <a:rPr lang="fr-FR" dirty="0"/>
              <a:t>pour garantir le </a:t>
            </a:r>
            <a:r>
              <a:rPr lang="fr-FR" b="1" dirty="0">
                <a:solidFill>
                  <a:schemeClr val="accent1"/>
                </a:solidFill>
              </a:rPr>
              <a:t>respect d’échéances temporelles</a:t>
            </a:r>
            <a:r>
              <a:rPr lang="fr-FR" b="1" dirty="0"/>
              <a:t> </a:t>
            </a:r>
          </a:p>
          <a:p>
            <a:pPr algn="l"/>
            <a:r>
              <a:rPr lang="fr-FR" dirty="0"/>
              <a:t>tout en </a:t>
            </a:r>
            <a:r>
              <a:rPr lang="fr-FR" b="1" dirty="0">
                <a:solidFill>
                  <a:schemeClr val="accent1"/>
                </a:solidFill>
              </a:rPr>
              <a:t>optimisant l’utilisation des ressources</a:t>
            </a:r>
            <a:r>
              <a:rPr lang="fr-FR" b="1" dirty="0"/>
              <a:t> </a:t>
            </a:r>
            <a:r>
              <a:rPr lang="fr-FR" dirty="0"/>
              <a:t>de calcul ?</a:t>
            </a:r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5D2E2C13-9404-B877-6662-5C38CDD810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5608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338E0B6-D0B3-EA21-D3A3-BAA28804F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Sommaire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3826E0BF-250A-3230-A43D-330F8148C3C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 anchorCtr="0"/>
          <a:lstStyle/>
          <a:p>
            <a:pPr marL="514350" indent="-514350">
              <a:buFont typeface="+mj-lt"/>
              <a:buAutoNum type="arabicPeriod"/>
            </a:pPr>
            <a:r>
              <a:rPr lang="fr-FR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Principe et 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Protocoles expérimentaux et Implémentation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Conclusions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980040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B78393-6839-6267-1EF8-FFF91BBBF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09114"/>
          </a:xfrm>
        </p:spPr>
        <p:txBody>
          <a:bodyPr/>
          <a:lstStyle/>
          <a:p>
            <a:r>
              <a:rPr lang="fr-FR" dirty="0"/>
              <a:t>1- Principe et Architecture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6D4153-C671-CE58-380C-2036C8A87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19046"/>
            <a:ext cx="9144000" cy="297485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Systèmes à criticité mixte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Approche proposée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Modèle de tâches et chaines de tâches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Passage en mode dégradé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Architecture de l’Agent de Surveillance et Contrôle</a:t>
            </a:r>
          </a:p>
        </p:txBody>
      </p:sp>
    </p:spTree>
    <p:extLst>
      <p:ext uri="{BB962C8B-B14F-4D97-AF65-F5344CB8AC3E}">
        <p14:creationId xmlns:p14="http://schemas.microsoft.com/office/powerpoint/2010/main" val="1338583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6B2894CB-A96A-8746-D8B6-B7D5A0280A19}"/>
              </a:ext>
            </a:extLst>
          </p:cNvPr>
          <p:cNvGrpSpPr/>
          <p:nvPr/>
        </p:nvGrpSpPr>
        <p:grpSpPr>
          <a:xfrm>
            <a:off x="2820845" y="4053704"/>
            <a:ext cx="5479095" cy="2119409"/>
            <a:chOff x="6550946" y="-2335677"/>
            <a:chExt cx="13433855" cy="4591691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9F195B73-1514-C80F-0237-A6D9B655A4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40"/>
            <a:stretch/>
          </p:blipFill>
          <p:spPr>
            <a:xfrm>
              <a:off x="6550946" y="-2335677"/>
              <a:ext cx="13433855" cy="4591691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5B01A5E-96A5-8950-80CE-414A2FB4C953}"/>
                </a:ext>
              </a:extLst>
            </p:cNvPr>
            <p:cNvSpPr/>
            <p:nvPr/>
          </p:nvSpPr>
          <p:spPr>
            <a:xfrm>
              <a:off x="6904890" y="-2335677"/>
              <a:ext cx="4737423" cy="4942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6E7008-8351-EB8D-8C16-EA2F5261D8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163346" y="2003425"/>
            <a:ext cx="3600000" cy="2272757"/>
          </a:xfrm>
        </p:spPr>
        <p:txBody>
          <a:bodyPr>
            <a:normAutofit/>
          </a:bodyPr>
          <a:lstStyle/>
          <a:p>
            <a:r>
              <a:rPr lang="fr-FR" sz="2400" dirty="0"/>
              <a:t>Basé sur les standards</a:t>
            </a:r>
          </a:p>
          <a:p>
            <a:pPr lvl="1"/>
            <a:r>
              <a:rPr lang="fr-FR" sz="2000" dirty="0"/>
              <a:t>Probabilité</a:t>
            </a:r>
          </a:p>
          <a:p>
            <a:pPr lvl="1"/>
            <a:r>
              <a:rPr lang="fr-FR" sz="2000" dirty="0"/>
              <a:t>Conséquences</a:t>
            </a:r>
          </a:p>
          <a:p>
            <a:pPr lvl="1"/>
            <a:r>
              <a:rPr lang="fr-FR" sz="2000" dirty="0"/>
              <a:t>Contrôlabilité</a:t>
            </a:r>
          </a:p>
          <a:p>
            <a:r>
              <a:rPr lang="fr-FR" sz="2400" i="1" dirty="0">
                <a:solidFill>
                  <a:schemeClr val="bg1">
                    <a:lumMod val="50000"/>
                  </a:schemeClr>
                </a:solidFill>
              </a:rPr>
              <a:t>Modes d’opération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260C65B-136A-D480-5570-591F3541F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1589" y="1179513"/>
            <a:ext cx="3571631" cy="565079"/>
          </a:xfrm>
        </p:spPr>
        <p:txBody>
          <a:bodyPr/>
          <a:lstStyle/>
          <a:p>
            <a:r>
              <a:rPr lang="fr-FR" dirty="0"/>
              <a:t>Point de vue Industriel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E392709-9180-657E-C74C-FBA255C1D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Système à Criticité Mixte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166CB64-6227-D0D8-4E6A-C174114FFD4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017394" y="2003425"/>
            <a:ext cx="3600000" cy="2272757"/>
          </a:xfrm>
        </p:spPr>
        <p:txBody>
          <a:bodyPr>
            <a:normAutofit/>
          </a:bodyPr>
          <a:lstStyle/>
          <a:p>
            <a:r>
              <a:rPr lang="fr-FR" sz="2400" dirty="0"/>
              <a:t>Niveau d’</a:t>
            </a:r>
            <a:r>
              <a:rPr lang="fr-FR" sz="2400" dirty="0">
                <a:solidFill>
                  <a:schemeClr val="accent1"/>
                </a:solidFill>
              </a:rPr>
              <a:t>importance</a:t>
            </a:r>
          </a:p>
          <a:p>
            <a:pPr lvl="1"/>
            <a:r>
              <a:rPr lang="fr-FR" sz="2000" dirty="0"/>
              <a:t>Besoin essentiel</a:t>
            </a:r>
          </a:p>
          <a:p>
            <a:pPr lvl="1"/>
            <a:r>
              <a:rPr lang="fr-FR" sz="2000" dirty="0"/>
              <a:t>Conséquences</a:t>
            </a:r>
          </a:p>
          <a:p>
            <a:pPr lvl="1"/>
            <a:r>
              <a:rPr lang="fr-FR" sz="2000" dirty="0"/>
              <a:t>Contrôlabilité</a:t>
            </a:r>
          </a:p>
          <a:p>
            <a:r>
              <a:rPr lang="fr-FR" sz="2400" i="1" dirty="0">
                <a:solidFill>
                  <a:schemeClr val="bg1">
                    <a:lumMod val="50000"/>
                  </a:schemeClr>
                </a:solidFill>
              </a:rPr>
              <a:t>Modes de Service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5A4D8E1-132C-C7F7-D947-4F0005E25F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1571A2A-DADC-185F-690D-9A12F90EDC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09298" y="1179513"/>
            <a:ext cx="3571631" cy="565079"/>
          </a:xfrm>
        </p:spPr>
        <p:txBody>
          <a:bodyPr/>
          <a:lstStyle/>
          <a:p>
            <a:r>
              <a:rPr lang="fr-FR" dirty="0"/>
              <a:t>Définition Académique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86B41FE-830A-77B7-E413-4533F1C5C1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98" y="2009085"/>
            <a:ext cx="3600000" cy="2272757"/>
          </a:xfrm>
        </p:spPr>
        <p:txBody>
          <a:bodyPr>
            <a:normAutofit/>
          </a:bodyPr>
          <a:lstStyle/>
          <a:p>
            <a:r>
              <a:rPr lang="fr-FR" sz="2400" dirty="0"/>
              <a:t>Système temps-réel</a:t>
            </a:r>
          </a:p>
          <a:p>
            <a:pPr lvl="1"/>
            <a:r>
              <a:rPr lang="fr-FR" sz="2000" dirty="0"/>
              <a:t>Priorité d’exécution</a:t>
            </a:r>
          </a:p>
          <a:p>
            <a:pPr lvl="1"/>
            <a:r>
              <a:rPr lang="fr-FR" sz="2000" dirty="0"/>
              <a:t>Stratégies d’ordonnancement</a:t>
            </a:r>
          </a:p>
          <a:p>
            <a:pPr>
              <a:spcBef>
                <a:spcPts val="1200"/>
              </a:spcBef>
            </a:pPr>
            <a:r>
              <a:rPr lang="fr-FR" sz="2400" i="1" dirty="0">
                <a:solidFill>
                  <a:schemeClr val="bg1">
                    <a:lumMod val="50000"/>
                  </a:schemeClr>
                </a:solidFill>
              </a:rPr>
              <a:t>Modes d’exécution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BC1F37C0-55C9-DEE6-6F92-36D6C81F60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33880" y="1179513"/>
            <a:ext cx="3571631" cy="565079"/>
          </a:xfrm>
        </p:spPr>
        <p:txBody>
          <a:bodyPr/>
          <a:lstStyle/>
          <a:p>
            <a:r>
              <a:rPr lang="fr-FR" dirty="0"/>
              <a:t>« Sens commun »</a:t>
            </a:r>
          </a:p>
        </p:txBody>
      </p:sp>
    </p:spTree>
    <p:extLst>
      <p:ext uri="{BB962C8B-B14F-4D97-AF65-F5344CB8AC3E}">
        <p14:creationId xmlns:p14="http://schemas.microsoft.com/office/powerpoint/2010/main" val="172422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7" grpId="0" build="p"/>
      <p:bldP spid="1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801586-5004-0DD2-35BD-5EB906A0F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Approche proposée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B7E368-EF80-233A-3655-ACFA3441A1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Mécanisme d’</a:t>
            </a:r>
            <a:r>
              <a:rPr lang="fr-FR" dirty="0">
                <a:solidFill>
                  <a:schemeClr val="accent1"/>
                </a:solidFill>
              </a:rPr>
              <a:t>anticipation</a:t>
            </a:r>
            <a:r>
              <a:rPr lang="fr-FR" dirty="0"/>
              <a:t> des défaillances</a:t>
            </a:r>
          </a:p>
          <a:p>
            <a:endParaRPr lang="fr-FR" dirty="0"/>
          </a:p>
          <a:p>
            <a:r>
              <a:rPr lang="fr-FR" dirty="0"/>
              <a:t>Fonctionnement nominal sans contraintes sur les tâches</a:t>
            </a:r>
          </a:p>
          <a:p>
            <a:endParaRPr lang="fr-FR" dirty="0"/>
          </a:p>
          <a:p>
            <a:r>
              <a:rPr lang="fr-FR" dirty="0"/>
              <a:t>Changement de </a:t>
            </a:r>
            <a:r>
              <a:rPr lang="fr-FR" dirty="0">
                <a:solidFill>
                  <a:schemeClr val="accent1"/>
                </a:solidFill>
              </a:rPr>
              <a:t>mode de service</a:t>
            </a:r>
            <a:r>
              <a:rPr lang="fr-FR" dirty="0"/>
              <a:t> en dernier recours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78021B-D426-20EB-4B02-E9F053844A8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fr-FR" dirty="0"/>
              <a:t>Mode de Service :</a:t>
            </a:r>
          </a:p>
          <a:p>
            <a:pPr lvl="1"/>
            <a:r>
              <a:rPr lang="fr-FR" dirty="0"/>
              <a:t>Mode Nominal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Mode Dégradé</a:t>
            </a:r>
          </a:p>
          <a:p>
            <a:pPr marL="0" indent="0">
              <a:buNone/>
            </a:pPr>
            <a:r>
              <a:rPr lang="fr-FR" sz="2800" dirty="0"/>
              <a:t>→ prévention des interférences</a:t>
            </a:r>
          </a:p>
          <a:p>
            <a:pPr marL="0" indent="0">
              <a:buNone/>
            </a:pPr>
            <a:r>
              <a:rPr lang="fr-FR" sz="2800" dirty="0"/>
              <a:t>→ arrêt momentané des tâches non critiques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591A71F-DF70-2F4B-0FB8-A6DA4D76E6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978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60620D63-DD4A-D31E-C6F6-E721DBD3DCA5}"/>
              </a:ext>
            </a:extLst>
          </p:cNvPr>
          <p:cNvSpPr txBox="1"/>
          <p:nvPr/>
        </p:nvSpPr>
        <p:spPr>
          <a:xfrm>
            <a:off x="7100217" y="2699312"/>
            <a:ext cx="914400" cy="113545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dirty="0" err="1"/>
              <a:t>Composant</a:t>
            </a:r>
            <a:r>
              <a:rPr lang="en-GB" sz="900" dirty="0"/>
              <a:t> </a:t>
            </a:r>
            <a:r>
              <a:rPr lang="en-GB" sz="900" dirty="0" err="1"/>
              <a:t>Logiciel</a:t>
            </a:r>
            <a:r>
              <a:rPr lang="en-GB" sz="900" dirty="0"/>
              <a:t> </a:t>
            </a:r>
            <a:r>
              <a:rPr lang="en-GB" sz="900" b="0" dirty="0">
                <a:solidFill>
                  <a:schemeClr val="tx1"/>
                </a:solidFill>
              </a:rPr>
              <a:t>3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200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C9B13A1-4BB5-A2AA-15BE-AFC0EF884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0260" y="2934272"/>
            <a:ext cx="963195" cy="45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itre 27">
            <a:extLst>
              <a:ext uri="{FF2B5EF4-FFF2-40B4-BE49-F238E27FC236}">
                <a16:creationId xmlns:a16="http://schemas.microsoft.com/office/drawing/2014/main" id="{28ECD936-1EF7-FCB1-3D2E-D4BF59B76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Illustration : système de freinage d’urgence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A6F49622-C53A-DAD4-93F0-C53C97252E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9BB381-A232-D405-9800-D070FC20731C}"/>
              </a:ext>
            </a:extLst>
          </p:cNvPr>
          <p:cNvSpPr txBox="1"/>
          <p:nvPr/>
        </p:nvSpPr>
        <p:spPr>
          <a:xfrm>
            <a:off x="4524289" y="2716384"/>
            <a:ext cx="914400" cy="75022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b="0" dirty="0" err="1">
                <a:solidFill>
                  <a:schemeClr val="tx1"/>
                </a:solidFill>
              </a:rPr>
              <a:t>Composant</a:t>
            </a:r>
            <a:r>
              <a:rPr lang="en-GB" sz="900" b="0" dirty="0">
                <a:solidFill>
                  <a:schemeClr val="tx1"/>
                </a:solidFill>
              </a:rPr>
              <a:t> </a:t>
            </a:r>
            <a:r>
              <a:rPr lang="en-GB" sz="900" b="0" dirty="0" err="1">
                <a:solidFill>
                  <a:schemeClr val="tx1"/>
                </a:solidFill>
              </a:rPr>
              <a:t>Logiciel</a:t>
            </a:r>
            <a:r>
              <a:rPr lang="en-GB" sz="900" b="0" dirty="0">
                <a:solidFill>
                  <a:schemeClr val="tx1"/>
                </a:solidFill>
              </a:rPr>
              <a:t> 1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200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9E57F30-7B85-6A41-4D33-8B2E82FD84C8}"/>
              </a:ext>
            </a:extLst>
          </p:cNvPr>
          <p:cNvSpPr txBox="1"/>
          <p:nvPr/>
        </p:nvSpPr>
        <p:spPr>
          <a:xfrm>
            <a:off x="5745134" y="2716384"/>
            <a:ext cx="914400" cy="105852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GB" sz="900" dirty="0" err="1"/>
              <a:t>Composant</a:t>
            </a:r>
            <a:r>
              <a:rPr lang="en-GB" sz="900" dirty="0"/>
              <a:t> </a:t>
            </a:r>
            <a:r>
              <a:rPr lang="en-GB" sz="900" dirty="0" err="1"/>
              <a:t>Logiciel</a:t>
            </a:r>
            <a:r>
              <a:rPr lang="en-GB" sz="900" dirty="0"/>
              <a:t> </a:t>
            </a:r>
            <a:r>
              <a:rPr lang="en-GB" sz="900" b="0" dirty="0">
                <a:solidFill>
                  <a:schemeClr val="tx1"/>
                </a:solidFill>
              </a:rPr>
              <a:t>2</a:t>
            </a: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endParaRPr lang="en-GB" sz="900" b="0" dirty="0">
              <a:solidFill>
                <a:schemeClr val="tx1"/>
              </a:solidFill>
            </a:endParaRPr>
          </a:p>
          <a:p>
            <a:pPr algn="ctr"/>
            <a:r>
              <a:rPr lang="en-GB" sz="900" b="0" dirty="0">
                <a:solidFill>
                  <a:schemeClr val="tx1"/>
                </a:solidFill>
              </a:rPr>
              <a:t>100 </a:t>
            </a:r>
            <a:r>
              <a:rPr lang="en-GB" sz="900" b="0" dirty="0" err="1">
                <a:solidFill>
                  <a:schemeClr val="tx1"/>
                </a:solidFill>
              </a:rPr>
              <a:t>ms</a:t>
            </a:r>
            <a:endParaRPr lang="en-GB" sz="900" b="0" dirty="0">
              <a:solidFill>
                <a:schemeClr val="tx1"/>
              </a:solidFill>
            </a:endParaRPr>
          </a:p>
        </p:txBody>
      </p:sp>
      <p:pic>
        <p:nvPicPr>
          <p:cNvPr id="9" name="Espace réservé pour une image  17">
            <a:extLst>
              <a:ext uri="{FF2B5EF4-FFF2-40B4-BE49-F238E27FC236}">
                <a16:creationId xmlns:a16="http://schemas.microsoft.com/office/drawing/2014/main" id="{D4843E3B-52BA-D410-A25D-02C1D3A12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5" r="17871" b="52966"/>
          <a:stretch>
            <a:fillRect/>
          </a:stretch>
        </p:blipFill>
        <p:spPr>
          <a:xfrm>
            <a:off x="1147467" y="1119043"/>
            <a:ext cx="3336451" cy="1178560"/>
          </a:xfrm>
          <a:prstGeom prst="rect">
            <a:avLst/>
          </a:prstGeom>
          <a:noFill/>
        </p:spPr>
      </p:pic>
      <p:pic>
        <p:nvPicPr>
          <p:cNvPr id="12" name="Graphique 11" descr="Avertissement">
            <a:extLst>
              <a:ext uri="{FF2B5EF4-FFF2-40B4-BE49-F238E27FC236}">
                <a16:creationId xmlns:a16="http://schemas.microsoft.com/office/drawing/2014/main" id="{FE31353A-7060-1766-B07D-5072E484B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2757" y="1521154"/>
            <a:ext cx="369864" cy="369864"/>
          </a:xfrm>
          <a:prstGeom prst="rect">
            <a:avLst/>
          </a:prstGeom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8FE44BFF-9119-2730-B426-D65DBB120F01}"/>
              </a:ext>
            </a:extLst>
          </p:cNvPr>
          <p:cNvSpPr/>
          <p:nvPr/>
        </p:nvSpPr>
        <p:spPr>
          <a:xfrm>
            <a:off x="3967660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4F53B430-DF59-7CC9-F5FB-4B69A270CCE4}"/>
              </a:ext>
            </a:extLst>
          </p:cNvPr>
          <p:cNvSpPr/>
          <p:nvPr/>
        </p:nvSpPr>
        <p:spPr>
          <a:xfrm>
            <a:off x="5288801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824736AF-4AF1-4B90-5824-F867FD5832D5}"/>
              </a:ext>
            </a:extLst>
          </p:cNvPr>
          <p:cNvSpPr/>
          <p:nvPr/>
        </p:nvSpPr>
        <p:spPr>
          <a:xfrm>
            <a:off x="6609943" y="3000980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Espace réservé pour une image  22" descr="Une image contenant intérieur, table, objet&#10;&#10;Description générée avec un niveau de confiance très élevé">
            <a:extLst>
              <a:ext uri="{FF2B5EF4-FFF2-40B4-BE49-F238E27FC236}">
                <a16:creationId xmlns:a16="http://schemas.microsoft.com/office/drawing/2014/main" id="{E6303306-E0BA-720C-D444-45C2648BA2E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009" t="4055" r="38160" b="68897"/>
          <a:stretch>
            <a:fillRect/>
          </a:stretch>
        </p:blipFill>
        <p:spPr>
          <a:xfrm>
            <a:off x="5771985" y="2934272"/>
            <a:ext cx="837957" cy="443124"/>
          </a:xfrm>
          <a:prstGeom prst="rect">
            <a:avLst/>
          </a:prstGeom>
          <a:noFill/>
        </p:spPr>
      </p:pic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B3B44E5E-3E6A-2875-8313-ACC225118C34}"/>
              </a:ext>
            </a:extLst>
          </p:cNvPr>
          <p:cNvSpPr/>
          <p:nvPr/>
        </p:nvSpPr>
        <p:spPr>
          <a:xfrm>
            <a:off x="8009692" y="3023023"/>
            <a:ext cx="523555" cy="30970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lèche : double flèche horizontale 23">
            <a:extLst>
              <a:ext uri="{FF2B5EF4-FFF2-40B4-BE49-F238E27FC236}">
                <a16:creationId xmlns:a16="http://schemas.microsoft.com/office/drawing/2014/main" id="{6C3F7C18-B7AA-91AE-7B46-816E4843202F}"/>
              </a:ext>
            </a:extLst>
          </p:cNvPr>
          <p:cNvSpPr/>
          <p:nvPr/>
        </p:nvSpPr>
        <p:spPr>
          <a:xfrm>
            <a:off x="4892437" y="1902018"/>
            <a:ext cx="3718560" cy="224136"/>
          </a:xfrm>
          <a:prstGeom prst="left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Temps de réponse bout-en-bout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Max = 400ms !</a:t>
            </a:r>
          </a:p>
        </p:txBody>
      </p:sp>
      <p:pic>
        <p:nvPicPr>
          <p:cNvPr id="25" name="Graphique 24" descr="Avertissement">
            <a:extLst>
              <a:ext uri="{FF2B5EF4-FFF2-40B4-BE49-F238E27FC236}">
                <a16:creationId xmlns:a16="http://schemas.microsoft.com/office/drawing/2014/main" id="{EA88FEC6-560A-E10F-FEDE-A247D6456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597" y="3125756"/>
            <a:ext cx="369864" cy="369864"/>
          </a:xfrm>
          <a:prstGeom prst="rect">
            <a:avLst/>
          </a:prstGeom>
        </p:spPr>
      </p:pic>
      <p:pic>
        <p:nvPicPr>
          <p:cNvPr id="26" name="Graphique 25" descr="Avertissement">
            <a:extLst>
              <a:ext uri="{FF2B5EF4-FFF2-40B4-BE49-F238E27FC236}">
                <a16:creationId xmlns:a16="http://schemas.microsoft.com/office/drawing/2014/main" id="{E87C0F36-794C-681E-EF7F-345AAA6AC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4583" y="3155834"/>
            <a:ext cx="369864" cy="369864"/>
          </a:xfrm>
          <a:prstGeom prst="rect">
            <a:avLst/>
          </a:prstGeom>
        </p:spPr>
      </p:pic>
      <p:pic>
        <p:nvPicPr>
          <p:cNvPr id="27" name="Graphique 26" descr="Avertissement">
            <a:extLst>
              <a:ext uri="{FF2B5EF4-FFF2-40B4-BE49-F238E27FC236}">
                <a16:creationId xmlns:a16="http://schemas.microsoft.com/office/drawing/2014/main" id="{01A1BA63-D424-FC24-17B6-5C3FF58A3B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36793" y="3121238"/>
            <a:ext cx="369864" cy="369864"/>
          </a:xfrm>
          <a:prstGeom prst="rect">
            <a:avLst/>
          </a:prstGeom>
        </p:spPr>
      </p:pic>
      <p:sp>
        <p:nvSpPr>
          <p:cNvPr id="32" name="Bulle narrative : rectangle 31">
            <a:extLst>
              <a:ext uri="{FF2B5EF4-FFF2-40B4-BE49-F238E27FC236}">
                <a16:creationId xmlns:a16="http://schemas.microsoft.com/office/drawing/2014/main" id="{1383664F-630B-DB1F-02FB-74F63384192B}"/>
              </a:ext>
            </a:extLst>
          </p:cNvPr>
          <p:cNvSpPr/>
          <p:nvPr/>
        </p:nvSpPr>
        <p:spPr>
          <a:xfrm>
            <a:off x="2412756" y="2699312"/>
            <a:ext cx="1346386" cy="957131"/>
          </a:xfrm>
          <a:prstGeom prst="wedgeRectCallout">
            <a:avLst>
              <a:gd name="adj1" fmla="val 81332"/>
              <a:gd name="adj2" fmla="val -164512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Graphique 20" descr="Sans fil">
            <a:extLst>
              <a:ext uri="{FF2B5EF4-FFF2-40B4-BE49-F238E27FC236}">
                <a16:creationId xmlns:a16="http://schemas.microsoft.com/office/drawing/2014/main" id="{073FB0FF-12F8-8896-1696-AD4185EB6E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8852311">
            <a:off x="2442626" y="2702973"/>
            <a:ext cx="791409" cy="791409"/>
          </a:xfrm>
          <a:prstGeom prst="rect">
            <a:avLst/>
          </a:prstGeom>
        </p:spPr>
      </p:pic>
      <p:pic>
        <p:nvPicPr>
          <p:cNvPr id="22" name="Graphique 21" descr="Volume">
            <a:extLst>
              <a:ext uri="{FF2B5EF4-FFF2-40B4-BE49-F238E27FC236}">
                <a16:creationId xmlns:a16="http://schemas.microsoft.com/office/drawing/2014/main" id="{EBC4450C-A949-8CFB-27C4-32E093B575B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r="46659"/>
          <a:stretch>
            <a:fillRect/>
          </a:stretch>
        </p:blipFill>
        <p:spPr>
          <a:xfrm flipH="1">
            <a:off x="3031163" y="2840927"/>
            <a:ext cx="487747" cy="536573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DD68929-3DA0-DE30-894F-DFC33FF1B96A}"/>
              </a:ext>
            </a:extLst>
          </p:cNvPr>
          <p:cNvSpPr txBox="1"/>
          <p:nvPr/>
        </p:nvSpPr>
        <p:spPr>
          <a:xfrm>
            <a:off x="2412756" y="3490912"/>
            <a:ext cx="1346385" cy="16366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fr-FR" sz="1100" b="0" dirty="0">
                <a:solidFill>
                  <a:schemeClr val="bg1"/>
                </a:solidFill>
              </a:rPr>
              <a:t>Détection d’obstacle</a:t>
            </a: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99D1570D-61DB-A99C-56FA-FA6BD95BA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96" y="2934272"/>
            <a:ext cx="963195" cy="45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Espace réservé pour une image  14">
            <a:extLst>
              <a:ext uri="{FF2B5EF4-FFF2-40B4-BE49-F238E27FC236}">
                <a16:creationId xmlns:a16="http://schemas.microsoft.com/office/drawing/2014/main" id="{FFA721CE-0F47-4B96-E348-716F64BE2191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14"/>
          <a:srcRect l="47145" t="9160" b="55873"/>
          <a:stretch>
            <a:fillRect/>
          </a:stretch>
        </p:blipFill>
        <p:spPr>
          <a:xfrm>
            <a:off x="8802424" y="1288221"/>
            <a:ext cx="2664623" cy="1009382"/>
          </a:xfrm>
          <a:prstGeom prst="rect">
            <a:avLst/>
          </a:prstGeom>
          <a:noFill/>
        </p:spPr>
      </p:pic>
      <p:grpSp>
        <p:nvGrpSpPr>
          <p:cNvPr id="35" name="Groupe 34">
            <a:extLst>
              <a:ext uri="{FF2B5EF4-FFF2-40B4-BE49-F238E27FC236}">
                <a16:creationId xmlns:a16="http://schemas.microsoft.com/office/drawing/2014/main" id="{1F0DFF51-F13A-0BDE-A12E-BCE1FE453565}"/>
              </a:ext>
            </a:extLst>
          </p:cNvPr>
          <p:cNvGrpSpPr/>
          <p:nvPr/>
        </p:nvGrpSpPr>
        <p:grpSpPr>
          <a:xfrm>
            <a:off x="8915400" y="2088039"/>
            <a:ext cx="2410931" cy="1568404"/>
            <a:chOff x="8915400" y="2088039"/>
            <a:chExt cx="2410931" cy="1568404"/>
          </a:xfrm>
        </p:grpSpPr>
        <p:sp>
          <p:nvSpPr>
            <p:cNvPr id="44" name="Bulle narrative : rectangle 43">
              <a:extLst>
                <a:ext uri="{FF2B5EF4-FFF2-40B4-BE49-F238E27FC236}">
                  <a16:creationId xmlns:a16="http://schemas.microsoft.com/office/drawing/2014/main" id="{CE3BAEAC-72B2-AA42-6E84-7E3E6CB9A913}"/>
                </a:ext>
              </a:extLst>
            </p:cNvPr>
            <p:cNvSpPr/>
            <p:nvPr/>
          </p:nvSpPr>
          <p:spPr>
            <a:xfrm>
              <a:off x="8915400" y="2131925"/>
              <a:ext cx="1204913" cy="1524518"/>
            </a:xfrm>
            <a:custGeom>
              <a:avLst/>
              <a:gdLst>
                <a:gd name="connsiteX0" fmla="*/ 0 w 1204913"/>
                <a:gd name="connsiteY0" fmla="*/ 0 h 957131"/>
                <a:gd name="connsiteX1" fmla="*/ 702866 w 1204913"/>
                <a:gd name="connsiteY1" fmla="*/ 0 h 957131"/>
                <a:gd name="connsiteX2" fmla="*/ 900938 w 1204913"/>
                <a:gd name="connsiteY2" fmla="*/ -567387 h 957131"/>
                <a:gd name="connsiteX3" fmla="*/ 1004094 w 1204913"/>
                <a:gd name="connsiteY3" fmla="*/ 0 h 957131"/>
                <a:gd name="connsiteX4" fmla="*/ 1204913 w 1204913"/>
                <a:gd name="connsiteY4" fmla="*/ 0 h 957131"/>
                <a:gd name="connsiteX5" fmla="*/ 1204913 w 1204913"/>
                <a:gd name="connsiteY5" fmla="*/ 159522 h 957131"/>
                <a:gd name="connsiteX6" fmla="*/ 1204913 w 1204913"/>
                <a:gd name="connsiteY6" fmla="*/ 159522 h 957131"/>
                <a:gd name="connsiteX7" fmla="*/ 1204913 w 1204913"/>
                <a:gd name="connsiteY7" fmla="*/ 398805 h 957131"/>
                <a:gd name="connsiteX8" fmla="*/ 1204913 w 1204913"/>
                <a:gd name="connsiteY8" fmla="*/ 957131 h 957131"/>
                <a:gd name="connsiteX9" fmla="*/ 1004094 w 1204913"/>
                <a:gd name="connsiteY9" fmla="*/ 957131 h 957131"/>
                <a:gd name="connsiteX10" fmla="*/ 702866 w 1204913"/>
                <a:gd name="connsiteY10" fmla="*/ 957131 h 957131"/>
                <a:gd name="connsiteX11" fmla="*/ 702866 w 1204913"/>
                <a:gd name="connsiteY11" fmla="*/ 957131 h 957131"/>
                <a:gd name="connsiteX12" fmla="*/ 0 w 1204913"/>
                <a:gd name="connsiteY12" fmla="*/ 957131 h 957131"/>
                <a:gd name="connsiteX13" fmla="*/ 0 w 1204913"/>
                <a:gd name="connsiteY13" fmla="*/ 398805 h 957131"/>
                <a:gd name="connsiteX14" fmla="*/ 0 w 1204913"/>
                <a:gd name="connsiteY14" fmla="*/ 159522 h 957131"/>
                <a:gd name="connsiteX15" fmla="*/ 0 w 1204913"/>
                <a:gd name="connsiteY15" fmla="*/ 159522 h 957131"/>
                <a:gd name="connsiteX16" fmla="*/ 0 w 1204913"/>
                <a:gd name="connsiteY16" fmla="*/ 0 h 957131"/>
                <a:gd name="connsiteX0" fmla="*/ 0 w 1204913"/>
                <a:gd name="connsiteY0" fmla="*/ 567387 h 1524518"/>
                <a:gd name="connsiteX1" fmla="*/ 702866 w 1204913"/>
                <a:gd name="connsiteY1" fmla="*/ 567387 h 1524518"/>
                <a:gd name="connsiteX2" fmla="*/ 900938 w 1204913"/>
                <a:gd name="connsiteY2" fmla="*/ 0 h 1524518"/>
                <a:gd name="connsiteX3" fmla="*/ 839788 w 1204913"/>
                <a:gd name="connsiteY3" fmla="*/ 567387 h 1524518"/>
                <a:gd name="connsiteX4" fmla="*/ 1204913 w 1204913"/>
                <a:gd name="connsiteY4" fmla="*/ 567387 h 1524518"/>
                <a:gd name="connsiteX5" fmla="*/ 1204913 w 1204913"/>
                <a:gd name="connsiteY5" fmla="*/ 726909 h 1524518"/>
                <a:gd name="connsiteX6" fmla="*/ 1204913 w 1204913"/>
                <a:gd name="connsiteY6" fmla="*/ 726909 h 1524518"/>
                <a:gd name="connsiteX7" fmla="*/ 1204913 w 1204913"/>
                <a:gd name="connsiteY7" fmla="*/ 966192 h 1524518"/>
                <a:gd name="connsiteX8" fmla="*/ 1204913 w 1204913"/>
                <a:gd name="connsiteY8" fmla="*/ 1524518 h 1524518"/>
                <a:gd name="connsiteX9" fmla="*/ 1004094 w 1204913"/>
                <a:gd name="connsiteY9" fmla="*/ 1524518 h 1524518"/>
                <a:gd name="connsiteX10" fmla="*/ 702866 w 1204913"/>
                <a:gd name="connsiteY10" fmla="*/ 1524518 h 1524518"/>
                <a:gd name="connsiteX11" fmla="*/ 702866 w 1204913"/>
                <a:gd name="connsiteY11" fmla="*/ 1524518 h 1524518"/>
                <a:gd name="connsiteX12" fmla="*/ 0 w 1204913"/>
                <a:gd name="connsiteY12" fmla="*/ 1524518 h 1524518"/>
                <a:gd name="connsiteX13" fmla="*/ 0 w 1204913"/>
                <a:gd name="connsiteY13" fmla="*/ 966192 h 1524518"/>
                <a:gd name="connsiteX14" fmla="*/ 0 w 1204913"/>
                <a:gd name="connsiteY14" fmla="*/ 726909 h 1524518"/>
                <a:gd name="connsiteX15" fmla="*/ 0 w 1204913"/>
                <a:gd name="connsiteY15" fmla="*/ 726909 h 1524518"/>
                <a:gd name="connsiteX16" fmla="*/ 0 w 1204913"/>
                <a:gd name="connsiteY16" fmla="*/ 567387 h 1524518"/>
                <a:gd name="connsiteX0" fmla="*/ 0 w 1204913"/>
                <a:gd name="connsiteY0" fmla="*/ 567387 h 1524518"/>
                <a:gd name="connsiteX1" fmla="*/ 702866 w 1204913"/>
                <a:gd name="connsiteY1" fmla="*/ 567387 h 1524518"/>
                <a:gd name="connsiteX2" fmla="*/ 900938 w 1204913"/>
                <a:gd name="connsiteY2" fmla="*/ 0 h 1524518"/>
                <a:gd name="connsiteX3" fmla="*/ 839788 w 1204913"/>
                <a:gd name="connsiteY3" fmla="*/ 565005 h 1524518"/>
                <a:gd name="connsiteX4" fmla="*/ 1204913 w 1204913"/>
                <a:gd name="connsiteY4" fmla="*/ 567387 h 1524518"/>
                <a:gd name="connsiteX5" fmla="*/ 1204913 w 1204913"/>
                <a:gd name="connsiteY5" fmla="*/ 726909 h 1524518"/>
                <a:gd name="connsiteX6" fmla="*/ 1204913 w 1204913"/>
                <a:gd name="connsiteY6" fmla="*/ 726909 h 1524518"/>
                <a:gd name="connsiteX7" fmla="*/ 1204913 w 1204913"/>
                <a:gd name="connsiteY7" fmla="*/ 966192 h 1524518"/>
                <a:gd name="connsiteX8" fmla="*/ 1204913 w 1204913"/>
                <a:gd name="connsiteY8" fmla="*/ 1524518 h 1524518"/>
                <a:gd name="connsiteX9" fmla="*/ 1004094 w 1204913"/>
                <a:gd name="connsiteY9" fmla="*/ 1524518 h 1524518"/>
                <a:gd name="connsiteX10" fmla="*/ 702866 w 1204913"/>
                <a:gd name="connsiteY10" fmla="*/ 1524518 h 1524518"/>
                <a:gd name="connsiteX11" fmla="*/ 702866 w 1204913"/>
                <a:gd name="connsiteY11" fmla="*/ 1524518 h 1524518"/>
                <a:gd name="connsiteX12" fmla="*/ 0 w 1204913"/>
                <a:gd name="connsiteY12" fmla="*/ 1524518 h 1524518"/>
                <a:gd name="connsiteX13" fmla="*/ 0 w 1204913"/>
                <a:gd name="connsiteY13" fmla="*/ 966192 h 1524518"/>
                <a:gd name="connsiteX14" fmla="*/ 0 w 1204913"/>
                <a:gd name="connsiteY14" fmla="*/ 726909 h 1524518"/>
                <a:gd name="connsiteX15" fmla="*/ 0 w 1204913"/>
                <a:gd name="connsiteY15" fmla="*/ 726909 h 1524518"/>
                <a:gd name="connsiteX16" fmla="*/ 0 w 1204913"/>
                <a:gd name="connsiteY16" fmla="*/ 567387 h 152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4913" h="1524518">
                  <a:moveTo>
                    <a:pt x="0" y="567387"/>
                  </a:moveTo>
                  <a:lnTo>
                    <a:pt x="702866" y="567387"/>
                  </a:lnTo>
                  <a:lnTo>
                    <a:pt x="900938" y="0"/>
                  </a:lnTo>
                  <a:lnTo>
                    <a:pt x="839788" y="565005"/>
                  </a:lnTo>
                  <a:lnTo>
                    <a:pt x="1204913" y="567387"/>
                  </a:lnTo>
                  <a:lnTo>
                    <a:pt x="1204913" y="726909"/>
                  </a:lnTo>
                  <a:lnTo>
                    <a:pt x="1204913" y="726909"/>
                  </a:lnTo>
                  <a:lnTo>
                    <a:pt x="1204913" y="966192"/>
                  </a:lnTo>
                  <a:lnTo>
                    <a:pt x="1204913" y="1524518"/>
                  </a:lnTo>
                  <a:lnTo>
                    <a:pt x="1004094" y="1524518"/>
                  </a:lnTo>
                  <a:lnTo>
                    <a:pt x="702866" y="1524518"/>
                  </a:lnTo>
                  <a:lnTo>
                    <a:pt x="702866" y="1524518"/>
                  </a:lnTo>
                  <a:lnTo>
                    <a:pt x="0" y="1524518"/>
                  </a:lnTo>
                  <a:lnTo>
                    <a:pt x="0" y="966192"/>
                  </a:lnTo>
                  <a:lnTo>
                    <a:pt x="0" y="726909"/>
                  </a:lnTo>
                  <a:lnTo>
                    <a:pt x="0" y="726909"/>
                  </a:lnTo>
                  <a:lnTo>
                    <a:pt x="0" y="56738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45" name="Bulle narrative : rectangle 44">
              <a:extLst>
                <a:ext uri="{FF2B5EF4-FFF2-40B4-BE49-F238E27FC236}">
                  <a16:creationId xmlns:a16="http://schemas.microsoft.com/office/drawing/2014/main" id="{4980B8E8-39C5-EA7A-FD5D-88E876E87942}"/>
                </a:ext>
              </a:extLst>
            </p:cNvPr>
            <p:cNvSpPr/>
            <p:nvPr/>
          </p:nvSpPr>
          <p:spPr>
            <a:xfrm>
              <a:off x="10121418" y="2088039"/>
              <a:ext cx="1204913" cy="1567383"/>
            </a:xfrm>
            <a:custGeom>
              <a:avLst/>
              <a:gdLst>
                <a:gd name="connsiteX0" fmla="*/ 0 w 1204913"/>
                <a:gd name="connsiteY0" fmla="*/ 0 h 957131"/>
                <a:gd name="connsiteX1" fmla="*/ 702866 w 1204913"/>
                <a:gd name="connsiteY1" fmla="*/ 0 h 957131"/>
                <a:gd name="connsiteX2" fmla="*/ 967617 w 1204913"/>
                <a:gd name="connsiteY2" fmla="*/ -615014 h 957131"/>
                <a:gd name="connsiteX3" fmla="*/ 1004094 w 1204913"/>
                <a:gd name="connsiteY3" fmla="*/ 0 h 957131"/>
                <a:gd name="connsiteX4" fmla="*/ 1204913 w 1204913"/>
                <a:gd name="connsiteY4" fmla="*/ 0 h 957131"/>
                <a:gd name="connsiteX5" fmla="*/ 1204913 w 1204913"/>
                <a:gd name="connsiteY5" fmla="*/ 159522 h 957131"/>
                <a:gd name="connsiteX6" fmla="*/ 1204913 w 1204913"/>
                <a:gd name="connsiteY6" fmla="*/ 159522 h 957131"/>
                <a:gd name="connsiteX7" fmla="*/ 1204913 w 1204913"/>
                <a:gd name="connsiteY7" fmla="*/ 398805 h 957131"/>
                <a:gd name="connsiteX8" fmla="*/ 1204913 w 1204913"/>
                <a:gd name="connsiteY8" fmla="*/ 957131 h 957131"/>
                <a:gd name="connsiteX9" fmla="*/ 1004094 w 1204913"/>
                <a:gd name="connsiteY9" fmla="*/ 957131 h 957131"/>
                <a:gd name="connsiteX10" fmla="*/ 702866 w 1204913"/>
                <a:gd name="connsiteY10" fmla="*/ 957131 h 957131"/>
                <a:gd name="connsiteX11" fmla="*/ 702866 w 1204913"/>
                <a:gd name="connsiteY11" fmla="*/ 957131 h 957131"/>
                <a:gd name="connsiteX12" fmla="*/ 0 w 1204913"/>
                <a:gd name="connsiteY12" fmla="*/ 957131 h 957131"/>
                <a:gd name="connsiteX13" fmla="*/ 0 w 1204913"/>
                <a:gd name="connsiteY13" fmla="*/ 398805 h 957131"/>
                <a:gd name="connsiteX14" fmla="*/ 0 w 1204913"/>
                <a:gd name="connsiteY14" fmla="*/ 159522 h 957131"/>
                <a:gd name="connsiteX15" fmla="*/ 0 w 1204913"/>
                <a:gd name="connsiteY15" fmla="*/ 159522 h 957131"/>
                <a:gd name="connsiteX16" fmla="*/ 0 w 1204913"/>
                <a:gd name="connsiteY16" fmla="*/ 0 h 957131"/>
                <a:gd name="connsiteX0" fmla="*/ 0 w 1204913"/>
                <a:gd name="connsiteY0" fmla="*/ 615014 h 1572145"/>
                <a:gd name="connsiteX1" fmla="*/ 702866 w 1204913"/>
                <a:gd name="connsiteY1" fmla="*/ 615014 h 1572145"/>
                <a:gd name="connsiteX2" fmla="*/ 967617 w 1204913"/>
                <a:gd name="connsiteY2" fmla="*/ 0 h 1572145"/>
                <a:gd name="connsiteX3" fmla="*/ 818356 w 1204913"/>
                <a:gd name="connsiteY3" fmla="*/ 615014 h 1572145"/>
                <a:gd name="connsiteX4" fmla="*/ 1204913 w 1204913"/>
                <a:gd name="connsiteY4" fmla="*/ 615014 h 1572145"/>
                <a:gd name="connsiteX5" fmla="*/ 1204913 w 1204913"/>
                <a:gd name="connsiteY5" fmla="*/ 774536 h 1572145"/>
                <a:gd name="connsiteX6" fmla="*/ 1204913 w 1204913"/>
                <a:gd name="connsiteY6" fmla="*/ 774536 h 1572145"/>
                <a:gd name="connsiteX7" fmla="*/ 1204913 w 1204913"/>
                <a:gd name="connsiteY7" fmla="*/ 1013819 h 1572145"/>
                <a:gd name="connsiteX8" fmla="*/ 1204913 w 1204913"/>
                <a:gd name="connsiteY8" fmla="*/ 1572145 h 1572145"/>
                <a:gd name="connsiteX9" fmla="*/ 1004094 w 1204913"/>
                <a:gd name="connsiteY9" fmla="*/ 1572145 h 1572145"/>
                <a:gd name="connsiteX10" fmla="*/ 702866 w 1204913"/>
                <a:gd name="connsiteY10" fmla="*/ 1572145 h 1572145"/>
                <a:gd name="connsiteX11" fmla="*/ 702866 w 1204913"/>
                <a:gd name="connsiteY11" fmla="*/ 1572145 h 1572145"/>
                <a:gd name="connsiteX12" fmla="*/ 0 w 1204913"/>
                <a:gd name="connsiteY12" fmla="*/ 1572145 h 1572145"/>
                <a:gd name="connsiteX13" fmla="*/ 0 w 1204913"/>
                <a:gd name="connsiteY13" fmla="*/ 1013819 h 1572145"/>
                <a:gd name="connsiteX14" fmla="*/ 0 w 1204913"/>
                <a:gd name="connsiteY14" fmla="*/ 774536 h 1572145"/>
                <a:gd name="connsiteX15" fmla="*/ 0 w 1204913"/>
                <a:gd name="connsiteY15" fmla="*/ 774536 h 1572145"/>
                <a:gd name="connsiteX16" fmla="*/ 0 w 1204913"/>
                <a:gd name="connsiteY16" fmla="*/ 615014 h 1572145"/>
                <a:gd name="connsiteX0" fmla="*/ 0 w 1204913"/>
                <a:gd name="connsiteY0" fmla="*/ 610252 h 1567383"/>
                <a:gd name="connsiteX1" fmla="*/ 702866 w 1204913"/>
                <a:gd name="connsiteY1" fmla="*/ 610252 h 1567383"/>
                <a:gd name="connsiteX2" fmla="*/ 948567 w 1204913"/>
                <a:gd name="connsiteY2" fmla="*/ 0 h 1567383"/>
                <a:gd name="connsiteX3" fmla="*/ 818356 w 1204913"/>
                <a:gd name="connsiteY3" fmla="*/ 610252 h 1567383"/>
                <a:gd name="connsiteX4" fmla="*/ 1204913 w 1204913"/>
                <a:gd name="connsiteY4" fmla="*/ 610252 h 1567383"/>
                <a:gd name="connsiteX5" fmla="*/ 1204913 w 1204913"/>
                <a:gd name="connsiteY5" fmla="*/ 769774 h 1567383"/>
                <a:gd name="connsiteX6" fmla="*/ 1204913 w 1204913"/>
                <a:gd name="connsiteY6" fmla="*/ 769774 h 1567383"/>
                <a:gd name="connsiteX7" fmla="*/ 1204913 w 1204913"/>
                <a:gd name="connsiteY7" fmla="*/ 1009057 h 1567383"/>
                <a:gd name="connsiteX8" fmla="*/ 1204913 w 1204913"/>
                <a:gd name="connsiteY8" fmla="*/ 1567383 h 1567383"/>
                <a:gd name="connsiteX9" fmla="*/ 1004094 w 1204913"/>
                <a:gd name="connsiteY9" fmla="*/ 1567383 h 1567383"/>
                <a:gd name="connsiteX10" fmla="*/ 702866 w 1204913"/>
                <a:gd name="connsiteY10" fmla="*/ 1567383 h 1567383"/>
                <a:gd name="connsiteX11" fmla="*/ 702866 w 1204913"/>
                <a:gd name="connsiteY11" fmla="*/ 1567383 h 1567383"/>
                <a:gd name="connsiteX12" fmla="*/ 0 w 1204913"/>
                <a:gd name="connsiteY12" fmla="*/ 1567383 h 1567383"/>
                <a:gd name="connsiteX13" fmla="*/ 0 w 1204913"/>
                <a:gd name="connsiteY13" fmla="*/ 1009057 h 1567383"/>
                <a:gd name="connsiteX14" fmla="*/ 0 w 1204913"/>
                <a:gd name="connsiteY14" fmla="*/ 769774 h 1567383"/>
                <a:gd name="connsiteX15" fmla="*/ 0 w 1204913"/>
                <a:gd name="connsiteY15" fmla="*/ 769774 h 1567383"/>
                <a:gd name="connsiteX16" fmla="*/ 0 w 1204913"/>
                <a:gd name="connsiteY16" fmla="*/ 610252 h 156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4913" h="1567383">
                  <a:moveTo>
                    <a:pt x="0" y="610252"/>
                  </a:moveTo>
                  <a:lnTo>
                    <a:pt x="702866" y="610252"/>
                  </a:lnTo>
                  <a:lnTo>
                    <a:pt x="948567" y="0"/>
                  </a:lnTo>
                  <a:lnTo>
                    <a:pt x="818356" y="610252"/>
                  </a:lnTo>
                  <a:lnTo>
                    <a:pt x="1204913" y="610252"/>
                  </a:lnTo>
                  <a:lnTo>
                    <a:pt x="1204913" y="769774"/>
                  </a:lnTo>
                  <a:lnTo>
                    <a:pt x="1204913" y="769774"/>
                  </a:lnTo>
                  <a:lnTo>
                    <a:pt x="1204913" y="1009057"/>
                  </a:lnTo>
                  <a:lnTo>
                    <a:pt x="1204913" y="1567383"/>
                  </a:lnTo>
                  <a:lnTo>
                    <a:pt x="1004094" y="1567383"/>
                  </a:lnTo>
                  <a:lnTo>
                    <a:pt x="702866" y="1567383"/>
                  </a:lnTo>
                  <a:lnTo>
                    <a:pt x="702866" y="1567383"/>
                  </a:lnTo>
                  <a:lnTo>
                    <a:pt x="0" y="1567383"/>
                  </a:lnTo>
                  <a:lnTo>
                    <a:pt x="0" y="1009057"/>
                  </a:lnTo>
                  <a:lnTo>
                    <a:pt x="0" y="769774"/>
                  </a:lnTo>
                  <a:lnTo>
                    <a:pt x="0" y="769774"/>
                  </a:lnTo>
                  <a:lnTo>
                    <a:pt x="0" y="61025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pic>
          <p:nvPicPr>
            <p:cNvPr id="11" name="Espace réservé pour une image  14">
              <a:extLst>
                <a:ext uri="{FF2B5EF4-FFF2-40B4-BE49-F238E27FC236}">
                  <a16:creationId xmlns:a16="http://schemas.microsoft.com/office/drawing/2014/main" id="{70A9266C-4BE2-84B9-2957-513358A496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48202" t="65530" r="1613" b="1306"/>
            <a:stretch/>
          </p:blipFill>
          <p:spPr>
            <a:xfrm>
              <a:off x="8939213" y="2729151"/>
              <a:ext cx="2352675" cy="890350"/>
            </a:xfrm>
            <a:prstGeom prst="rect">
              <a:avLst/>
            </a:prstGeom>
            <a:noFill/>
          </p:spPr>
        </p:pic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8A15E805-DC3B-75D1-8994-639CA379254F}"/>
                </a:ext>
              </a:extLst>
            </p:cNvPr>
            <p:cNvSpPr txBox="1"/>
            <p:nvPr/>
          </p:nvSpPr>
          <p:spPr>
            <a:xfrm>
              <a:off x="9455370" y="3485709"/>
              <a:ext cx="1346385" cy="16366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fr-FR" sz="1100" b="1" dirty="0">
                  <a:solidFill>
                    <a:schemeClr val="bg1"/>
                  </a:solidFill>
                </a:rPr>
                <a:t>Freinage Activé</a:t>
              </a:r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C416B5-460D-D0D8-E01A-0C46D6FA48F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8750" y="4119365"/>
            <a:ext cx="11574500" cy="1905412"/>
          </a:xfrm>
        </p:spPr>
        <p:txBody>
          <a:bodyPr rIns="0">
            <a:normAutofit/>
          </a:bodyPr>
          <a:lstStyle/>
          <a:p>
            <a:r>
              <a:rPr lang="fr-FR" dirty="0"/>
              <a:t>Surveillance d’une </a:t>
            </a:r>
            <a:r>
              <a:rPr lang="fr-FR" dirty="0">
                <a:solidFill>
                  <a:schemeClr val="accent1"/>
                </a:solidFill>
              </a:rPr>
              <a:t>chaine de tâches </a:t>
            </a:r>
            <a:r>
              <a:rPr lang="fr-FR" dirty="0"/>
              <a:t>critiques</a:t>
            </a:r>
          </a:p>
          <a:p>
            <a:r>
              <a:rPr lang="fr-FR" dirty="0"/>
              <a:t>Anticipation pour prévenir le dépassement</a:t>
            </a:r>
            <a:br>
              <a:rPr lang="fr-FR" dirty="0"/>
            </a:br>
            <a:r>
              <a:rPr lang="fr-FR" dirty="0"/>
              <a:t>de </a:t>
            </a:r>
            <a:r>
              <a:rPr lang="fr-FR" dirty="0">
                <a:solidFill>
                  <a:schemeClr val="accent1"/>
                </a:solidFill>
              </a:rPr>
              <a:t>temps de réponse bout-en-bout  </a:t>
            </a:r>
            <a:r>
              <a:rPr lang="fr-FR" dirty="0">
                <a:solidFill>
                  <a:schemeClr val="tx1"/>
                </a:solidFill>
              </a:rPr>
              <a:t>→ passage en mode dégradé</a:t>
            </a:r>
          </a:p>
        </p:txBody>
      </p:sp>
    </p:spTree>
    <p:extLst>
      <p:ext uri="{BB962C8B-B14F-4D97-AF65-F5344CB8AC3E}">
        <p14:creationId xmlns:p14="http://schemas.microsoft.com/office/powerpoint/2010/main" val="282133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76DA70-7435-8E61-8323-21EFDF3C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de Tâches et Chaine de tâches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931853C6-0403-9803-2E62-237100954B47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05883" y="1179513"/>
                <a:ext cx="5337175" cy="2249487"/>
              </a:xfrm>
            </p:spPr>
            <p:txBody>
              <a:bodyPr>
                <a:normAutofit fontScale="92500"/>
              </a:bodyPr>
              <a:lstStyle/>
              <a:p>
                <a:r>
                  <a:rPr lang="fr-FR" dirty="0"/>
                  <a:t>Système à criticité duale</a:t>
                </a:r>
              </a:p>
              <a:p>
                <a:pPr lvl="1"/>
                <a:r>
                  <a:rPr lang="fr-FR" dirty="0"/>
                  <a:t>Tâches non critiques</a:t>
                </a:r>
              </a:p>
              <a:p>
                <a:pPr lvl="1"/>
                <a:r>
                  <a:rPr lang="fr-FR" b="1" dirty="0">
                    <a:solidFill>
                      <a:schemeClr val="accent1"/>
                    </a:solidFill>
                  </a:rPr>
                  <a:t>1 chaine de tâches critiques</a:t>
                </a:r>
                <a:r>
                  <a:rPr lang="fr-FR" dirty="0">
                    <a:solidFill>
                      <a:schemeClr val="tx1"/>
                    </a:solidFill>
                  </a:rPr>
                  <a:t> </a:t>
                </a:r>
                <a:br>
                  <a:rPr lang="fr-FR" dirty="0">
                    <a:solidFill>
                      <a:schemeClr val="tx1"/>
                    </a:solidFill>
                  </a:rPr>
                </a:br>
                <a:r>
                  <a:rPr lang="fr-FR" dirty="0">
                    <a:solidFill>
                      <a:schemeClr val="tx1"/>
                    </a:solidFill>
                  </a:rPr>
                  <a:t>avec échéance bout-en-bout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fr-F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fr-FR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931853C6-0403-9803-2E62-237100954B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05883" y="1179513"/>
                <a:ext cx="5337175" cy="2249487"/>
              </a:xfrm>
              <a:blipFill>
                <a:blip r:embed="rId2"/>
                <a:stretch>
                  <a:fillRect l="-2854" t="-405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A58AA1B-22A4-8768-84BB-984835A721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28416D8-535D-AB1A-4F11-22AB9F0C5A9A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77"/>
          <a:stretch/>
        </p:blipFill>
        <p:spPr bwMode="auto">
          <a:xfrm>
            <a:off x="620713" y="3429000"/>
            <a:ext cx="4014787" cy="250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Espace réservé du contenu 2">
                <a:extLst>
                  <a:ext uri="{FF2B5EF4-FFF2-40B4-BE49-F238E27FC236}">
                    <a16:creationId xmlns:a16="http://schemas.microsoft.com/office/drawing/2014/main" id="{B6B758D8-5AC5-7345-0B6B-9EB670E523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34114" y="1179513"/>
                <a:ext cx="5337175" cy="22494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SzPct val="95000"/>
                  <a:buFont typeface="Lucida Grande"/>
                  <a:buChar char="&gt;"/>
                  <a:defRPr sz="3200" kern="1200">
                    <a:solidFill>
                      <a:srgbClr val="001A3A"/>
                    </a:solidFill>
                    <a:latin typeface="+mn-lt"/>
                    <a:ea typeface="+mn-ea"/>
                    <a:cs typeface="Arial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 charset="2"/>
                  <a:buChar char="§"/>
                  <a:defRPr sz="2800" kern="1200">
                    <a:solidFill>
                      <a:srgbClr val="001A3A"/>
                    </a:solidFill>
                    <a:latin typeface="+mn-lt"/>
                    <a:ea typeface="+mn-ea"/>
                    <a:cs typeface="Arial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Arial"/>
                  <a:buChar char="•"/>
                  <a:defRPr sz="2400" kern="1200">
                    <a:solidFill>
                      <a:srgbClr val="7F7F7F"/>
                    </a:solidFill>
                    <a:latin typeface="+mn-lt"/>
                    <a:ea typeface="+mn-ea"/>
                    <a:cs typeface="Arial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Arial"/>
                  <a:buChar char="–"/>
                  <a:defRPr sz="2000" kern="1200">
                    <a:solidFill>
                      <a:srgbClr val="001A3A"/>
                    </a:solidFill>
                    <a:latin typeface="+mn-lt"/>
                    <a:ea typeface="+mn-ea"/>
                    <a:cs typeface="Arial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rgbClr val="001A3A"/>
                    </a:solidFill>
                    <a:latin typeface="+mn-lt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fr-FR" sz="3000" dirty="0"/>
                  <a:t>Précédence entre tâches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3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000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3000" b="0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fr-FR" sz="3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3000" b="0" i="1" smtClean="0">
                        <a:latin typeface="Cambria Math" panose="02040503050406030204" pitchFamily="18" charset="0"/>
                      </a:rPr>
                      <m:t>→ …</m:t>
                    </m:r>
                    <m:r>
                      <a:rPr lang="fr-FR" sz="3000" b="0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fr-FR" sz="3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fr-FR" sz="3000" dirty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3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fr-FR" sz="3000" dirty="0"/>
                  <a:t> consomme toute donnée des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3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sz="3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fr-FR" sz="3000" dirty="0"/>
                  <a:t> terminées</a:t>
                </a:r>
              </a:p>
            </p:txBody>
          </p:sp>
        </mc:Choice>
        <mc:Fallback>
          <p:sp>
            <p:nvSpPr>
              <p:cNvPr id="7" name="Espace réservé du contenu 2">
                <a:extLst>
                  <a:ext uri="{FF2B5EF4-FFF2-40B4-BE49-F238E27FC236}">
                    <a16:creationId xmlns:a16="http://schemas.microsoft.com/office/drawing/2014/main" id="{B6B758D8-5AC5-7345-0B6B-9EB670E523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4114" y="1179513"/>
                <a:ext cx="5337175" cy="2249487"/>
              </a:xfrm>
              <a:prstGeom prst="rect">
                <a:avLst/>
              </a:prstGeom>
              <a:blipFill>
                <a:blip r:embed="rId4"/>
                <a:stretch>
                  <a:fillRect l="-2857" t="-4054" b="-162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C07AED1D-A340-92D9-856D-2245541FBA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75" t="61915"/>
          <a:stretch/>
        </p:blipFill>
        <p:spPr bwMode="auto">
          <a:xfrm>
            <a:off x="4444165" y="5003800"/>
            <a:ext cx="1271588" cy="953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83FDD18-1B8B-D130-7502-75E495F48A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2618" y="3322856"/>
            <a:ext cx="4220165" cy="263398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3F85B7D-12D2-77C2-B2A0-370138B68ED4}"/>
              </a:ext>
            </a:extLst>
          </p:cNvPr>
          <p:cNvSpPr txBox="1"/>
          <p:nvPr/>
        </p:nvSpPr>
        <p:spPr>
          <a:xfrm>
            <a:off x="1008325" y="5931441"/>
            <a:ext cx="433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Représentation d’un ensemble de tâches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23A0F3C6-9813-C59A-6099-6C94B5FA01EF}"/>
                  </a:ext>
                </a:extLst>
              </p:cNvPr>
              <p:cNvSpPr txBox="1"/>
              <p:nvPr/>
            </p:nvSpPr>
            <p:spPr>
              <a:xfrm>
                <a:off x="7091625" y="5931441"/>
                <a:ext cx="46939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i="1" dirty="0"/>
                  <a:t>Exemple d’exécution d’une chaine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1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fr-FR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fr-FR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fr-FR" sz="1800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fr-FR" sz="1800" b="0" i="1" smtClean="0">
                        <a:latin typeface="Cambria Math" panose="02040503050406030204" pitchFamily="18" charset="0"/>
                      </a:rPr>
                      <m:t>₃</m:t>
                    </m:r>
                  </m:oMath>
                </a14:m>
                <a:r>
                  <a:rPr lang="fr-FR" i="1" dirty="0"/>
                  <a:t> </a:t>
                </a:r>
              </a:p>
            </p:txBody>
          </p:sp>
        </mc:Choice>
        <mc:Fallback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23A0F3C6-9813-C59A-6099-6C94B5FA01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1625" y="5931441"/>
                <a:ext cx="4693975" cy="369332"/>
              </a:xfrm>
              <a:prstGeom prst="rect">
                <a:avLst/>
              </a:prstGeom>
              <a:blipFill>
                <a:blip r:embed="rId7"/>
                <a:stretch>
                  <a:fillRect l="-1039" t="-9836" b="-2295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1895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4E5C85E-74BD-61C0-9215-7089142AC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937360"/>
          </a:xfrm>
        </p:spPr>
        <p:txBody>
          <a:bodyPr/>
          <a:lstStyle/>
          <a:p>
            <a:r>
              <a:rPr lang="fr-FR" dirty="0"/>
              <a:t>1. Enjeux des Systèmes Embarqués Complexes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0FC886FE-38B9-A680-4DCF-04ED73788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329839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000" dirty="0"/>
              <a:t>Contexte industriel et technologique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000" dirty="0"/>
              <a:t>Exemple du domaine automobile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000" dirty="0"/>
              <a:t>Architectures Electriques et Electroniques (E/E)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000" dirty="0"/>
              <a:t>Problématique</a:t>
            </a:r>
          </a:p>
        </p:txBody>
      </p:sp>
    </p:spTree>
    <p:extLst>
      <p:ext uri="{BB962C8B-B14F-4D97-AF65-F5344CB8AC3E}">
        <p14:creationId xmlns:p14="http://schemas.microsoft.com/office/powerpoint/2010/main" val="1453387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593903-01DA-B317-3D8C-02D9435A3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Passage en mode dégradé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F2B03D1-F50B-0C9A-5BF2-27E896F29AD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05883" y="1130300"/>
                <a:ext cx="5337175" cy="4878388"/>
              </a:xfrm>
            </p:spPr>
            <p:txBody>
              <a:bodyPr>
                <a:normAutofit/>
              </a:bodyPr>
              <a:lstStyle/>
              <a:p>
                <a:r>
                  <a:rPr lang="fr-FR" dirty="0"/>
                  <a:t>Surveillance de la chaine</a:t>
                </a:r>
              </a:p>
              <a:p>
                <a:pPr lvl="1"/>
                <a:r>
                  <a:rPr lang="fr-FR" dirty="0"/>
                  <a:t>Temps d’exécution </a:t>
                </a:r>
                <a14:m>
                  <m:oMath xmlns:m="http://schemas.openxmlformats.org/officeDocument/2006/math"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𝑅𝑇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dirty="0">
                  <a:solidFill>
                    <a:schemeClr val="accent1"/>
                  </a:solidFill>
                </a:endParaRPr>
              </a:p>
              <a:p>
                <a:pPr lvl="1"/>
                <a:r>
                  <a:rPr lang="fr-FR" dirty="0"/>
                  <a:t>Pire temps de réponse restant </a:t>
                </a:r>
                <a14:m>
                  <m:oMath xmlns:m="http://schemas.openxmlformats.org/officeDocument/2006/math"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𝑟𝑊𝐶𝑅𝑇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fr-FR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dirty="0"/>
              </a:p>
              <a:p>
                <a:endParaRPr lang="fr-FR" dirty="0"/>
              </a:p>
              <a:p>
                <a:r>
                  <a:rPr lang="fr-FR" dirty="0"/>
                  <a:t>Anticipation</a:t>
                </a:r>
              </a:p>
              <a:p>
                <a:pPr lvl="1"/>
                <a:r>
                  <a:rPr lang="fr-FR" dirty="0"/>
                  <a:t>risque de dépassement si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𝑅𝑇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) + </m:t>
                      </m:r>
                      <m:r>
                        <a:rPr lang="fr-FR" i="1" dirty="0" err="1" smtClean="0">
                          <a:latin typeface="Cambria Math" panose="02040503050406030204" pitchFamily="18" charset="0"/>
                        </a:rPr>
                        <m:t>𝑟𝑊𝐶𝑅𝑇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dirty="0" smtClean="0">
                          <a:latin typeface="Cambria Math" panose="02040503050406030204" pitchFamily="18" charset="0"/>
                        </a:rPr>
                        <m:t>) &gt; </m:t>
                      </m:r>
                      <m:sSub>
                        <m:sSubPr>
                          <m:ctrlPr>
                            <a:rPr lang="fr-FR" i="1" dirty="0" err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dirty="0" err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fr-FR" i="1" dirty="0" err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F2B03D1-F50B-0C9A-5BF2-27E896F29A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05883" y="1130300"/>
                <a:ext cx="5337175" cy="4878388"/>
              </a:xfrm>
              <a:blipFill>
                <a:blip r:embed="rId2"/>
                <a:stretch>
                  <a:fillRect l="-3196" t="-212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8DA0D47-ACA0-A3EC-E2DC-D1446DCC98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D770CDB-AD97-8498-3848-C55AA43DDB7D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413" y="1874618"/>
            <a:ext cx="5337175" cy="343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C9504C7C-C09E-79DF-7DEC-36D1A8A14A1C}"/>
                  </a:ext>
                </a:extLst>
              </p:cNvPr>
              <p:cNvSpPr txBox="1"/>
              <p:nvPr/>
            </p:nvSpPr>
            <p:spPr>
              <a:xfrm>
                <a:off x="6670012" y="5365970"/>
                <a:ext cx="46939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i="1" dirty="0"/>
                  <a:t>Exemple d’anticipation à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=18</m:t>
                    </m:r>
                  </m:oMath>
                </a14:m>
                <a:endParaRPr lang="fr-FR" i="1" dirty="0"/>
              </a:p>
            </p:txBody>
          </p:sp>
        </mc:Choice>
        <mc:Fallback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C9504C7C-C09E-79DF-7DEC-36D1A8A14A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0012" y="5365970"/>
                <a:ext cx="4693975" cy="369332"/>
              </a:xfrm>
              <a:prstGeom prst="rect">
                <a:avLst/>
              </a:prstGeom>
              <a:blipFill>
                <a:blip r:embed="rId4"/>
                <a:stretch>
                  <a:fillRect t="-9836" b="-2295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22" name="Picture 6">
            <a:extLst>
              <a:ext uri="{FF2B5EF4-FFF2-40B4-BE49-F238E27FC236}">
                <a16:creationId xmlns:a16="http://schemas.microsoft.com/office/drawing/2014/main" id="{0AEF1C64-8A73-E92D-433C-DA9B4B0FC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313" y="716635"/>
            <a:ext cx="5205275" cy="160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668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78580-E358-8C8B-1CF6-DA67E998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Mode Dégradé (</a:t>
            </a:r>
            <a:r>
              <a:rPr lang="fr-FR" dirty="0" err="1">
                <a:solidFill>
                  <a:schemeClr val="accent2"/>
                </a:solidFill>
              </a:rPr>
              <a:t>explanation</a:t>
            </a:r>
            <a:r>
              <a:rPr lang="fr-FR" dirty="0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6929AA-119C-4A38-D57A-22BF85749A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5FE6F3-48C3-59C2-F4D6-C866CE6EE07B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CDA5B60-EEBA-CDCD-2BB6-78B91DA95D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4220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3787C0-317C-AAA8-BFFA-10F530FB9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Passage en mode dégradé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0FB6E3-445C-F865-80EC-16AE8026898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337175" cy="5072200"/>
          </a:xfrm>
        </p:spPr>
        <p:txBody>
          <a:bodyPr>
            <a:normAutofit/>
          </a:bodyPr>
          <a:lstStyle/>
          <a:p>
            <a:r>
              <a:rPr lang="fr-FR" dirty="0"/>
              <a:t>Dépassement interdit</a:t>
            </a:r>
          </a:p>
          <a:p>
            <a:pPr lvl="1"/>
            <a:r>
              <a:rPr lang="fr-FR" dirty="0"/>
              <a:t>Anticipation à 1 période d’avance</a:t>
            </a:r>
            <a:br>
              <a:rPr lang="fr-FR" dirty="0"/>
            </a:br>
            <a:endParaRPr lang="fr-FR" dirty="0"/>
          </a:p>
          <a:p>
            <a:r>
              <a:rPr lang="fr-FR" dirty="0"/>
              <a:t>Prise en compte du délai de changement de mode</a:t>
            </a:r>
            <a:br>
              <a:rPr lang="fr-FR" dirty="0"/>
            </a:br>
            <a:endParaRPr lang="fr-FR" dirty="0"/>
          </a:p>
          <a:p>
            <a:r>
              <a:rPr lang="fr-FR" dirty="0"/>
              <a:t>Pire temps de réponse restant </a:t>
            </a:r>
            <a:r>
              <a:rPr lang="fr-FR" dirty="0">
                <a:solidFill>
                  <a:schemeClr val="accent1"/>
                </a:solidFill>
              </a:rPr>
              <a:t>en mode dégradé</a:t>
            </a:r>
          </a:p>
          <a:p>
            <a:pPr lvl="1"/>
            <a:r>
              <a:rPr lang="fr-FR" sz="2000" dirty="0">
                <a:solidFill>
                  <a:schemeClr val="tx1"/>
                </a:solidFill>
              </a:rPr>
              <a:t>Chaine en isolation → valeur réduite</a:t>
            </a:r>
          </a:p>
          <a:p>
            <a:pPr lvl="1"/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63C8557-A783-1739-2377-022AE01175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46" name="Picture 6">
            <a:extLst>
              <a:ext uri="{FF2B5EF4-FFF2-40B4-BE49-F238E27FC236}">
                <a16:creationId xmlns:a16="http://schemas.microsoft.com/office/drawing/2014/main" id="{21D2F0F1-DC3D-7A72-AEA3-8F894655E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302" y="3718161"/>
            <a:ext cx="5591813" cy="208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9787781-7D29-A54D-7304-B50D78D52373}"/>
              </a:ext>
            </a:extLst>
          </p:cNvPr>
          <p:cNvSpPr txBox="1"/>
          <p:nvPr/>
        </p:nvSpPr>
        <p:spPr>
          <a:xfrm>
            <a:off x="6749525" y="3195919"/>
            <a:ext cx="469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Grandeurs d’anticipation prises en compte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D130431-58C3-C73F-03B5-AC8512B4C67B}"/>
              </a:ext>
            </a:extLst>
          </p:cNvPr>
          <p:cNvSpPr txBox="1"/>
          <p:nvPr/>
        </p:nvSpPr>
        <p:spPr>
          <a:xfrm>
            <a:off x="6749525" y="5714843"/>
            <a:ext cx="469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Exécution effective en mode dégradé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6B9D6A5C-A0F9-F4AC-9DB9-0E90745EF8C9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325" y="1300064"/>
            <a:ext cx="5591816" cy="208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72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4D137-8CA2-FC09-6246-3A9EC8AC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État de la chaine de tâches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ECCB73B-6551-61AC-549D-5C43221B4AB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Au fil de l’exécution : </a:t>
            </a:r>
          </a:p>
          <a:p>
            <a:pPr lvl="1"/>
            <a:r>
              <a:rPr lang="fr-FR" i="1" dirty="0"/>
              <a:t>RT(t) </a:t>
            </a:r>
            <a:r>
              <a:rPr lang="fr-FR" dirty="0">
                <a:solidFill>
                  <a:schemeClr val="accent1"/>
                </a:solidFill>
              </a:rPr>
              <a:t>croit</a:t>
            </a:r>
            <a:r>
              <a:rPr lang="fr-FR" dirty="0"/>
              <a:t> avec le temps</a:t>
            </a:r>
          </a:p>
          <a:p>
            <a:pPr lvl="1"/>
            <a:endParaRPr lang="fr-FR" dirty="0"/>
          </a:p>
          <a:p>
            <a:pPr lvl="1"/>
            <a:r>
              <a:rPr lang="fr-FR" i="1" dirty="0" err="1"/>
              <a:t>W</a:t>
            </a:r>
            <a:r>
              <a:rPr lang="fr-FR" i="1" baseline="-25000" dirty="0" err="1"/>
              <a:t>max</a:t>
            </a:r>
            <a:r>
              <a:rPr lang="fr-FR" dirty="0"/>
              <a:t> et </a:t>
            </a:r>
            <a:r>
              <a:rPr lang="fr-FR" i="1" dirty="0" err="1"/>
              <a:t>t</a:t>
            </a:r>
            <a:r>
              <a:rPr lang="fr-FR" i="1" baseline="-25000" dirty="0" err="1"/>
              <a:t>sw</a:t>
            </a:r>
            <a:r>
              <a:rPr lang="fr-FR" dirty="0"/>
              <a:t> sont constants</a:t>
            </a:r>
          </a:p>
          <a:p>
            <a:pPr lvl="1"/>
            <a:endParaRPr lang="fr-FR" dirty="0"/>
          </a:p>
          <a:p>
            <a:pPr lvl="1"/>
            <a:r>
              <a:rPr lang="fr-FR" i="1" dirty="0" err="1"/>
              <a:t>rWCRT</a:t>
            </a:r>
            <a:r>
              <a:rPr lang="fr-FR" i="1" dirty="0"/>
              <a:t>(t) </a:t>
            </a:r>
            <a:r>
              <a:rPr lang="fr-FR" dirty="0">
                <a:solidFill>
                  <a:schemeClr val="accent1"/>
                </a:solidFill>
              </a:rPr>
              <a:t>diminue</a:t>
            </a:r>
            <a:r>
              <a:rPr lang="fr-FR" dirty="0"/>
              <a:t> selon les tâches restantes à exécuter</a:t>
            </a:r>
            <a:br>
              <a:rPr lang="fr-FR" dirty="0"/>
            </a:br>
            <a:r>
              <a:rPr lang="fr-FR" dirty="0"/>
              <a:t>→ </a:t>
            </a:r>
            <a:r>
              <a:rPr lang="fr-FR" dirty="0" err="1"/>
              <a:t>rWCRT</a:t>
            </a:r>
            <a:r>
              <a:rPr lang="fr-FR" dirty="0"/>
              <a:t>(</a:t>
            </a:r>
            <a:r>
              <a:rPr lang="el-GR" dirty="0"/>
              <a:t>τ</a:t>
            </a:r>
            <a:r>
              <a:rPr lang="fr-FR" baseline="-25000" dirty="0"/>
              <a:t>i</a:t>
            </a:r>
            <a:r>
              <a:rPr lang="fr-FR" dirty="0"/>
              <a:t>)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0B645FB-8E5E-6B1B-20DC-8B33F33CB0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B3E2631-71B7-E620-99B5-2FB9F3DBD53D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23610" y="1912078"/>
            <a:ext cx="6076247" cy="32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487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C671A386-3034-4EBF-312B-129AF4570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Passage en mode dégradé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Espace réservé du contenu 6">
                <a:extLst>
                  <a:ext uri="{FF2B5EF4-FFF2-40B4-BE49-F238E27FC236}">
                    <a16:creationId xmlns:a16="http://schemas.microsoft.com/office/drawing/2014/main" id="{07F83082-EF62-6FB5-A936-849CFD7B0CF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06413" y="2519847"/>
                <a:ext cx="6003718" cy="3309453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fr-FR" sz="2400" dirty="0">
                    <a:solidFill>
                      <a:schemeClr val="bg1">
                        <a:lumMod val="50000"/>
                      </a:schemeClr>
                    </a:solidFill>
                  </a:rPr>
                  <a:t>Tant que l’inéquation (1) est vraie, alors il est toujours possible de garantir le respect de l’échéance bout-en-bout de la chaîne de tâches critiques pour la durée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dirty="0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 dirty="0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fr-FR" sz="2400" b="0" i="1" dirty="0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fr-FR" sz="2400" dirty="0">
                    <a:solidFill>
                      <a:schemeClr val="bg1">
                        <a:lumMod val="50000"/>
                      </a:schemeClr>
                    </a:solidFill>
                  </a:rPr>
                  <a:t> sans passer en mode dégradé. </a:t>
                </a:r>
              </a:p>
              <a:p>
                <a:pPr marL="0" indent="0" algn="just">
                  <a:buNone/>
                </a:pPr>
                <a:r>
                  <a:rPr lang="fr-FR" sz="2400" dirty="0">
                    <a:solidFill>
                      <a:schemeClr val="bg1">
                        <a:lumMod val="50000"/>
                      </a:schemeClr>
                    </a:solidFill>
                  </a:rPr>
                  <a:t>Dans le cas contraire, le passage en mode dégradé garanti le respect de l’échéance.</a:t>
                </a:r>
              </a:p>
            </p:txBody>
          </p:sp>
        </mc:Choice>
        <mc:Fallback>
          <p:sp>
            <p:nvSpPr>
              <p:cNvPr id="7" name="Espace réservé du contenu 6">
                <a:extLst>
                  <a:ext uri="{FF2B5EF4-FFF2-40B4-BE49-F238E27FC236}">
                    <a16:creationId xmlns:a16="http://schemas.microsoft.com/office/drawing/2014/main" id="{07F83082-EF62-6FB5-A936-849CFD7B0C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06413" y="2519847"/>
                <a:ext cx="6003718" cy="3309453"/>
              </a:xfrm>
              <a:blipFill>
                <a:blip r:embed="rId2"/>
                <a:stretch>
                  <a:fillRect l="-1523" t="-1473" r="-16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FEB7CAB-8091-767A-0F1D-6D4D064822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51897018-BF80-4F91-CB65-0BDBB7E691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dirty="0">
                <a:solidFill>
                  <a:schemeClr val="accent1"/>
                </a:solidFill>
              </a:rPr>
              <a:t>Théorème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71D0E45-8C50-FFED-ACD5-24CCB591316A}"/>
                  </a:ext>
                </a:extLst>
              </p:cNvPr>
              <p:cNvSpPr txBox="1"/>
              <p:nvPr/>
            </p:nvSpPr>
            <p:spPr>
              <a:xfrm>
                <a:off x="606288" y="1796890"/>
                <a:ext cx="57421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000" b="0" i="0" smtClean="0">
                        <a:latin typeface="Cambria Math" panose="02040503050406030204" pitchFamily="18" charset="0"/>
                      </a:rPr>
                      <m:t>R</m:t>
                    </m:r>
                    <m:r>
                      <m:rPr>
                        <m:sty m:val="p"/>
                      </m:rPr>
                      <a:rPr lang="fr-FR" sz="2000" smtClean="0">
                        <a:latin typeface="Cambria Math" panose="02040503050406030204" pitchFamily="18" charset="0"/>
                      </a:rPr>
                      <m:t>T</m:t>
                    </m:r>
                    <m:d>
                      <m:dPr>
                        <m:ctrlPr>
                          <a:rPr lang="fr-FR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 sz="2000" smtClean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</m:d>
                    <m:r>
                      <a:rPr lang="fr-FR" sz="2000" smtClean="0">
                        <a:latin typeface="Cambria Math" panose="02040503050406030204" pitchFamily="18" charset="0"/>
                      </a:rPr>
                      <m:t>+ </m:t>
                    </m:r>
                    <m:r>
                      <m:rPr>
                        <m:sty m:val="p"/>
                      </m:rPr>
                      <a:rPr lang="fr-FR" sz="2000" smtClean="0">
                        <a:latin typeface="Cambria Math" panose="02040503050406030204" pitchFamily="18" charset="0"/>
                      </a:rPr>
                      <m:t>rWCRT</m:t>
                    </m:r>
                    <m:d>
                      <m:dPr>
                        <m:ctrlPr>
                          <a:rPr lang="fr-FR" sz="20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 b="0" i="1" smtClean="0"/>
                              <m:t>τ</m:t>
                            </m:r>
                          </m:e>
                          <m:sub>
                            <m: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fr-FR" sz="2000" b="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fr-FR" sz="2000" b="0" i="0" smtClean="0">
                        <a:latin typeface="Cambria Math" panose="02040503050406030204" pitchFamily="18" charset="0"/>
                      </a:rPr>
                      <m:t>+ </m:t>
                    </m:r>
                    <m:r>
                      <a:rPr lang="fr-FR" sz="20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fr-F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fr-FR" sz="2000" b="0" i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FR" sz="2000" b="0" i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 sz="20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000" b="0" i="0" smtClean="0">
                            <a:latin typeface="Cambria Math" panose="02040503050406030204" pitchFamily="18" charset="0"/>
                          </a:rPr>
                          <m:t>sw</m:t>
                        </m:r>
                      </m:sub>
                    </m:sSub>
                    <m:r>
                      <a:rPr lang="fr-FR" sz="20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fr-FR" sz="2000">
                        <a:latin typeface="Cambria Math" panose="02040503050406030204" pitchFamily="18" charset="0"/>
                      </a:rPr>
                      <m:t>≤ </m:t>
                    </m:r>
                    <m:sSub>
                      <m:sSubPr>
                        <m:ctrlPr>
                          <a:rPr lang="fr-FR" sz="2000" b="0" i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 sz="2000">
                            <a:latin typeface="Cambria Math" panose="02040503050406030204" pitchFamily="18" charset="0"/>
                          </a:rPr>
                          <m:t>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000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sub>
                    </m:sSub>
                  </m:oMath>
                </a14:m>
                <a:r>
                  <a:rPr lang="fr-FR" sz="2000" dirty="0"/>
                  <a:t>	(1)</a:t>
                </a:r>
              </a:p>
            </p:txBody>
          </p:sp>
        </mc:Choice>
        <mc:Fallback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71D0E45-8C50-FFED-ACD5-24CCB59131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288" y="1796890"/>
                <a:ext cx="5742125" cy="307777"/>
              </a:xfrm>
              <a:prstGeom prst="rect">
                <a:avLst/>
              </a:prstGeom>
              <a:blipFill>
                <a:blip r:embed="rId3"/>
                <a:stretch>
                  <a:fillRect t="-26000" r="-2760" b="-500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2">
            <a:extLst>
              <a:ext uri="{FF2B5EF4-FFF2-40B4-BE49-F238E27FC236}">
                <a16:creationId xmlns:a16="http://schemas.microsoft.com/office/drawing/2014/main" id="{CB93BB3B-D39A-597C-13B0-929F76460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31" y="1210131"/>
            <a:ext cx="5337175" cy="4619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564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C449A6-6BB8-6945-D269-979E40CF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Agent de Surveillance et Contrôle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7C4FDC-364B-97B2-B22C-03DEB766ED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BF9C78B7-358C-9082-4D3F-337FB3B7CED4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498" y="3594100"/>
            <a:ext cx="5337175" cy="248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BC6AC3F-6E7F-99C8-E8FC-339E2EF310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842530" cy="4829175"/>
          </a:xfrm>
        </p:spPr>
        <p:txBody>
          <a:bodyPr/>
          <a:lstStyle/>
          <a:p>
            <a:r>
              <a:rPr lang="fr-FR" b="1" dirty="0" err="1"/>
              <a:t>Task</a:t>
            </a:r>
            <a:r>
              <a:rPr lang="fr-FR" b="1" dirty="0"/>
              <a:t> </a:t>
            </a:r>
            <a:r>
              <a:rPr lang="fr-FR" b="1" dirty="0" err="1"/>
              <a:t>Wrapper</a:t>
            </a:r>
            <a:r>
              <a:rPr lang="fr-FR" b="1" dirty="0"/>
              <a:t> Component</a:t>
            </a:r>
          </a:p>
          <a:p>
            <a:pPr lvl="1"/>
            <a:r>
              <a:rPr lang="fr-FR" dirty="0"/>
              <a:t>Encapsule les tâches </a:t>
            </a:r>
          </a:p>
          <a:p>
            <a:pPr lvl="1"/>
            <a:r>
              <a:rPr lang="fr-FR" dirty="0"/>
              <a:t>Communication des timestamps de début et fin d’exécution</a:t>
            </a:r>
          </a:p>
          <a:p>
            <a:pPr lvl="1"/>
            <a:endParaRPr lang="fr-FR" dirty="0"/>
          </a:p>
          <a:p>
            <a:r>
              <a:rPr lang="fr-FR" b="1" dirty="0" err="1"/>
              <a:t>Core</a:t>
            </a:r>
            <a:r>
              <a:rPr lang="fr-FR" b="1" dirty="0"/>
              <a:t> Control Component</a:t>
            </a:r>
          </a:p>
          <a:p>
            <a:pPr lvl="1"/>
            <a:r>
              <a:rPr lang="fr-FR" dirty="0"/>
              <a:t>Prise en compte des timestamps</a:t>
            </a:r>
          </a:p>
          <a:p>
            <a:pPr lvl="1"/>
            <a:r>
              <a:rPr lang="fr-FR" dirty="0"/>
              <a:t>Mise à jour de l’état de la chaine</a:t>
            </a:r>
          </a:p>
          <a:p>
            <a:pPr lvl="1"/>
            <a:r>
              <a:rPr lang="fr-FR" dirty="0"/>
              <a:t>Passage en mode dégradé</a:t>
            </a:r>
          </a:p>
        </p:txBody>
      </p:sp>
      <p:pic>
        <p:nvPicPr>
          <p:cNvPr id="13318" name="Picture 6">
            <a:extLst>
              <a:ext uri="{FF2B5EF4-FFF2-40B4-BE49-F238E27FC236}">
                <a16:creationId xmlns:a16="http://schemas.microsoft.com/office/drawing/2014/main" id="{BBB03DAF-26CF-9CB7-2D83-1F226EDAF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34" y="1082220"/>
            <a:ext cx="3643105" cy="2306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>
            <a:extLst>
              <a:ext uri="{FF2B5EF4-FFF2-40B4-BE49-F238E27FC236}">
                <a16:creationId xmlns:a16="http://schemas.microsoft.com/office/drawing/2014/main" id="{8D5CF644-F294-1AF3-945E-23E375C21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3770313"/>
            <a:ext cx="5143500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248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B78393-6839-6267-1EF8-FFF91BBBF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04314"/>
          </a:xfrm>
        </p:spPr>
        <p:txBody>
          <a:bodyPr>
            <a:normAutofit fontScale="90000"/>
          </a:bodyPr>
          <a:lstStyle/>
          <a:p>
            <a:r>
              <a:rPr lang="fr-FR" dirty="0"/>
              <a:t>2- Application Expérimentale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6D4153-C671-CE58-380C-2036C8A87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67354"/>
            <a:ext cx="9144000" cy="3326550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Principe et Objectifs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Plateforme matérielle et logicielle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Protocole Expérimental global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Caractérisation des tâches et chaine de tâche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Configuration de l’Agent de Surveillance et Contrôle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dirty="0"/>
              <a:t>Analyses</a:t>
            </a:r>
          </a:p>
        </p:txBody>
      </p:sp>
    </p:spTree>
    <p:extLst>
      <p:ext uri="{BB962C8B-B14F-4D97-AF65-F5344CB8AC3E}">
        <p14:creationId xmlns:p14="http://schemas.microsoft.com/office/powerpoint/2010/main" val="32470896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23019-E242-E37A-306F-646689DFB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386F3B-A3BF-6D85-334E-185E98FBE64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fr-FR" dirty="0"/>
              <a:t>Plateforme Expérimentale</a:t>
            </a:r>
          </a:p>
          <a:p>
            <a:pPr lvl="1"/>
            <a:r>
              <a:rPr lang="fr-FR" dirty="0">
                <a:solidFill>
                  <a:schemeClr val="accent2"/>
                </a:solidFill>
              </a:rPr>
              <a:t>POURQUOI EXPERIMENTAL</a:t>
            </a:r>
          </a:p>
          <a:p>
            <a:endParaRPr lang="fr-FR" dirty="0"/>
          </a:p>
          <a:p>
            <a:r>
              <a:rPr lang="fr-FR" dirty="0"/>
              <a:t>Protocole expérimental</a:t>
            </a:r>
          </a:p>
          <a:p>
            <a:pPr lvl="1"/>
            <a:r>
              <a:rPr lang="fr-FR" dirty="0"/>
              <a:t>Caractérisation d’un ensemble de tâches</a:t>
            </a:r>
          </a:p>
          <a:p>
            <a:pPr lvl="1"/>
            <a:r>
              <a:rPr lang="fr-FR" dirty="0"/>
              <a:t>Configuration de l’Agent de Surveillance et Contrôle</a:t>
            </a:r>
          </a:p>
          <a:p>
            <a:pPr lvl="1"/>
            <a:r>
              <a:rPr lang="fr-FR" dirty="0"/>
              <a:t>Mesures et analyses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F41385-6242-21BB-A0C0-E467D49D46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475C49BA-A8D0-4CCF-DB70-34B8C539B5DC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280" y="2087218"/>
            <a:ext cx="5809455" cy="289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5B4FEF83-C51C-F5E0-B097-4C95FDB67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280" y="2084042"/>
            <a:ext cx="2049220" cy="92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5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D86C6-72B6-DF86-919E-B5DBD41BD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Plateforme expérimentale - support</a:t>
            </a:r>
          </a:p>
        </p:txBody>
      </p:sp>
      <p:pic>
        <p:nvPicPr>
          <p:cNvPr id="14" name="Espace réservé du contenu 13">
            <a:extLst>
              <a:ext uri="{FF2B5EF4-FFF2-40B4-BE49-F238E27FC236}">
                <a16:creationId xmlns:a16="http://schemas.microsoft.com/office/drawing/2014/main" id="{0DECAF52-F1F0-FBCB-6687-FD0FAE28112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4886" y="2410513"/>
            <a:ext cx="4676635" cy="3128556"/>
          </a:xfr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72CA1272-4E4E-9E21-1A7D-EF0E4B5700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6600E7F6-5DCD-1EE5-B2B3-FC1AA629D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Support matériel</a:t>
            </a:r>
          </a:p>
          <a:p>
            <a:r>
              <a:rPr lang="fr-FR" b="0" dirty="0" err="1"/>
              <a:t>Barebone</a:t>
            </a:r>
            <a:r>
              <a:rPr lang="fr-FR" b="0" dirty="0"/>
              <a:t> PC avec Intel i5-8250 (4 cœurs)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0566B14-A576-3230-272D-D0FDB449D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Support Logiciel</a:t>
            </a:r>
          </a:p>
          <a:p>
            <a:r>
              <a:rPr lang="fr-FR" b="0" dirty="0"/>
              <a:t>Linux avec </a:t>
            </a:r>
            <a:r>
              <a:rPr lang="fr-FR" b="0" dirty="0" err="1"/>
              <a:t>co</a:t>
            </a:r>
            <a:r>
              <a:rPr lang="fr-FR" b="0" dirty="0"/>
              <a:t>-Kernel temps-réel </a:t>
            </a:r>
            <a:r>
              <a:rPr lang="fr-FR" b="0" dirty="0" err="1"/>
              <a:t>Xenomai</a:t>
            </a:r>
            <a:endParaRPr lang="fr-FR" b="0" dirty="0"/>
          </a:p>
        </p:txBody>
      </p:sp>
      <p:pic>
        <p:nvPicPr>
          <p:cNvPr id="15366" name="Picture 6">
            <a:extLst>
              <a:ext uri="{FF2B5EF4-FFF2-40B4-BE49-F238E27FC236}">
                <a16:creationId xmlns:a16="http://schemas.microsoft.com/office/drawing/2014/main" id="{3E5D2F89-5EC5-4C4A-6F31-A6E30531CD29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412300"/>
            <a:ext cx="5765307" cy="312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250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2A44C8-2699-09BD-E0C8-7E83CAEDE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Plateforme Expérimentale - Entrées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Espace réservé du contenu 10">
                <a:extLst>
                  <a:ext uri="{FF2B5EF4-FFF2-40B4-BE49-F238E27FC236}">
                    <a16:creationId xmlns:a16="http://schemas.microsoft.com/office/drawing/2014/main" id="{AE5DE336-404D-A9B1-0943-62FEC5CF471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fr-FR" dirty="0"/>
                  <a:t>Charge fonctionnelle</a:t>
                </a:r>
              </a:p>
              <a:p>
                <a:pPr lvl="1"/>
                <a:r>
                  <a:rPr lang="fr-FR" dirty="0"/>
                  <a:t>Benchmark </a:t>
                </a:r>
                <a:r>
                  <a:rPr lang="fr-FR" i="1" dirty="0" err="1"/>
                  <a:t>MiBench</a:t>
                </a:r>
                <a:endParaRPr lang="fr-FR" i="1" dirty="0"/>
              </a:p>
              <a:p>
                <a:pPr lvl="1"/>
                <a:endParaRPr lang="fr-FR" dirty="0"/>
              </a:p>
              <a:p>
                <a:r>
                  <a:rPr lang="fr-FR" dirty="0"/>
                  <a:t>Fonctions de stress</a:t>
                </a:r>
              </a:p>
              <a:p>
                <a:pPr lvl="1"/>
                <a:r>
                  <a:rPr lang="fr-FR" dirty="0"/>
                  <a:t>Outils </a:t>
                </a:r>
                <a:r>
                  <a:rPr lang="fr-FR" i="1" dirty="0"/>
                  <a:t>stress-</a:t>
                </a:r>
                <a:r>
                  <a:rPr lang="fr-FR" i="1" dirty="0" err="1"/>
                  <a:t>ng</a:t>
                </a:r>
                <a:r>
                  <a:rPr lang="fr-FR" dirty="0"/>
                  <a:t> + </a:t>
                </a:r>
                <a:r>
                  <a:rPr lang="fr-FR" dirty="0" err="1"/>
                  <a:t>Xenomai</a:t>
                </a:r>
                <a:endParaRPr lang="fr-FR" dirty="0"/>
              </a:p>
              <a:p>
                <a:pPr lvl="1"/>
                <a:endParaRPr lang="fr-FR" dirty="0"/>
              </a:p>
              <a:p>
                <a:r>
                  <a:rPr lang="fr-FR" dirty="0"/>
                  <a:t>Réglages de l’Agent de</a:t>
                </a:r>
                <a:br>
                  <a:rPr lang="fr-FR" dirty="0"/>
                </a:br>
                <a:r>
                  <a:rPr lang="fr-FR" dirty="0"/>
                  <a:t>Surveillance et Contrôle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fr-FR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sw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et 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>
                        <a:latin typeface="Cambria Math" panose="02040503050406030204" pitchFamily="18" charset="0"/>
                      </a:rPr>
                      <m:t>rWCRT</m:t>
                    </m:r>
                    <m:d>
                      <m:d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i="1"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fr-F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fr-FR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fr-FR" dirty="0"/>
              </a:p>
            </p:txBody>
          </p:sp>
        </mc:Choice>
        <mc:Fallback>
          <p:sp>
            <p:nvSpPr>
              <p:cNvPr id="11" name="Espace réservé du contenu 10">
                <a:extLst>
                  <a:ext uri="{FF2B5EF4-FFF2-40B4-BE49-F238E27FC236}">
                    <a16:creationId xmlns:a16="http://schemas.microsoft.com/office/drawing/2014/main" id="{AE5DE336-404D-A9B1-0943-62FEC5CF47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3196" t="-2144" b="-27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44F0F143-1199-576E-B872-2139CD27C4E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6238926" y="1178813"/>
            <a:ext cx="5337175" cy="2035653"/>
          </a:xfrm>
        </p:spPr>
      </p:pic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29D90769-5749-5804-942C-FF73EFF0BA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23371D2B-09CE-5DE7-4637-2359FB29F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294" y="3395442"/>
            <a:ext cx="5828441" cy="45534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FFF139C-2913-4CD4-6726-A7B41E23BB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4048"/>
          <a:stretch/>
        </p:blipFill>
        <p:spPr>
          <a:xfrm>
            <a:off x="7832999" y="4379703"/>
            <a:ext cx="2126976" cy="162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7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DA5E83-F8DD-A3F5-77B5-49B8C045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D595D0-0871-F51E-257B-99627FD1BD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7904692" cy="4829175"/>
          </a:xfrm>
        </p:spPr>
        <p:txBody>
          <a:bodyPr>
            <a:normAutofit lnSpcReduction="10000"/>
          </a:bodyPr>
          <a:lstStyle/>
          <a:p>
            <a:r>
              <a:rPr lang="fr-FR" b="1" dirty="0"/>
              <a:t>Systèmes cyber-physiques complexes</a:t>
            </a:r>
          </a:p>
          <a:p>
            <a:pPr lvl="1"/>
            <a:r>
              <a:rPr lang="fr-FR" sz="2400" dirty="0"/>
              <a:t>Fonctionnalités avancées</a:t>
            </a:r>
            <a:endParaRPr lang="fr-FR" dirty="0"/>
          </a:p>
          <a:p>
            <a:pPr lvl="1"/>
            <a:r>
              <a:rPr lang="fr-FR" sz="2400" dirty="0"/>
              <a:t>Architectures E/E complexes</a:t>
            </a:r>
          </a:p>
          <a:p>
            <a:pPr lvl="1"/>
            <a:r>
              <a:rPr lang="fr-FR" sz="2400" dirty="0"/>
              <a:t>Millions de lignes de codes</a:t>
            </a:r>
          </a:p>
          <a:p>
            <a:endParaRPr lang="fr-FR" sz="2400" b="1" dirty="0"/>
          </a:p>
          <a:p>
            <a:r>
              <a:rPr lang="fr-FR" b="1" dirty="0"/>
              <a:t>Systèmes </a:t>
            </a:r>
            <a:r>
              <a:rPr lang="fr-FR" b="1" dirty="0" err="1"/>
              <a:t>multicritiques</a:t>
            </a:r>
            <a:endParaRPr lang="fr-FR" b="1" dirty="0"/>
          </a:p>
          <a:p>
            <a:pPr lvl="1"/>
            <a:r>
              <a:rPr lang="fr-FR" sz="2400" b="1" dirty="0"/>
              <a:t>Fonctionnalités « standards »</a:t>
            </a:r>
          </a:p>
          <a:p>
            <a:pPr lvl="2"/>
            <a:r>
              <a:rPr lang="fr-FR" sz="1800" b="1" dirty="0"/>
              <a:t>Contrôle moteur, direction…</a:t>
            </a:r>
          </a:p>
          <a:p>
            <a:pPr lvl="1"/>
            <a:r>
              <a:rPr lang="fr-FR" sz="2400" b="1" dirty="0"/>
              <a:t>Fonctionnalités avancées</a:t>
            </a:r>
          </a:p>
          <a:p>
            <a:pPr lvl="2"/>
            <a:r>
              <a:rPr lang="fr-FR" sz="1800" b="1" i="1" dirty="0"/>
              <a:t>Données complexes, navigation…</a:t>
            </a:r>
          </a:p>
          <a:p>
            <a:pPr lvl="1"/>
            <a:r>
              <a:rPr lang="fr-FR" sz="2400" b="1" dirty="0"/>
              <a:t>Info-divertissement</a:t>
            </a:r>
          </a:p>
          <a:p>
            <a:pPr lvl="2"/>
            <a:r>
              <a:rPr lang="fr-FR" sz="1800" b="1" i="1" dirty="0"/>
              <a:t>Multimédia, connectivité…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ED28317-245D-C5A9-58B2-27464B7FE8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683845-4880-A676-9B61-B3D36BACED0E}"/>
              </a:ext>
            </a:extLst>
          </p:cNvPr>
          <p:cNvGrpSpPr/>
          <p:nvPr/>
        </p:nvGrpSpPr>
        <p:grpSpPr>
          <a:xfrm>
            <a:off x="5715753" y="2207513"/>
            <a:ext cx="6322393" cy="3347149"/>
            <a:chOff x="2688534" y="5337313"/>
            <a:chExt cx="6477000" cy="3429000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8424812F-7282-7958-3D00-582000A83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7769" y="7232374"/>
              <a:ext cx="1628775" cy="15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4C2BCC24-8646-0680-F3A2-A5AA0FECC9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882" y="6662393"/>
              <a:ext cx="1628775" cy="2095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E8CB4434-0948-F610-2CDC-77F3869C46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50820" y="6090634"/>
              <a:ext cx="1628775" cy="266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>
              <a:extLst>
                <a:ext uri="{FF2B5EF4-FFF2-40B4-BE49-F238E27FC236}">
                  <a16:creationId xmlns:a16="http://schemas.microsoft.com/office/drawing/2014/main" id="{B3D0D4FA-5F2B-6BFA-9292-D997626DE7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93536" y="5631104"/>
              <a:ext cx="1390650" cy="3124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B8CF4F55-2D0D-BE36-8A15-C88ADEBDF7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8534" y="5337313"/>
              <a:ext cx="6477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134140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2A44C8-2699-09BD-E0C8-7E83CAEDE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Plateforme Expérimentale - Entrées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AE5DE336-404D-A9B1-0943-62FEC5CF471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729817" cy="482917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fr-FR" dirty="0"/>
              <a:t>Fichiers de configuration</a:t>
            </a:r>
          </a:p>
          <a:p>
            <a:pPr lvl="1">
              <a:spcBef>
                <a:spcPts val="1200"/>
              </a:spcBef>
            </a:pPr>
            <a:r>
              <a:rPr lang="fr-FR" dirty="0"/>
              <a:t>Groupes de tâches par criticité</a:t>
            </a:r>
          </a:p>
          <a:p>
            <a:pPr lvl="1">
              <a:spcBef>
                <a:spcPts val="1200"/>
              </a:spcBef>
            </a:pPr>
            <a:r>
              <a:rPr lang="fr-FR" dirty="0"/>
              <a:t>Paramètres des tâches</a:t>
            </a:r>
          </a:p>
          <a:p>
            <a:pPr lvl="1">
              <a:spcBef>
                <a:spcPts val="1200"/>
              </a:spcBef>
            </a:pPr>
            <a:r>
              <a:rPr lang="fr-FR" dirty="0"/>
              <a:t>Paramètres de Contrôle</a:t>
            </a:r>
          </a:p>
          <a:p>
            <a:pPr>
              <a:spcBef>
                <a:spcPts val="1200"/>
              </a:spcBef>
            </a:pPr>
            <a:r>
              <a:rPr lang="fr-FR" dirty="0"/>
              <a:t>Framework de lancement</a:t>
            </a:r>
          </a:p>
          <a:p>
            <a:pPr lvl="1">
              <a:spcBef>
                <a:spcPts val="1200"/>
              </a:spcBef>
            </a:pPr>
            <a:r>
              <a:rPr lang="fr-FR" dirty="0"/>
              <a:t>Encapsulations</a:t>
            </a:r>
          </a:p>
          <a:p>
            <a:pPr lvl="1">
              <a:spcBef>
                <a:spcPts val="1200"/>
              </a:spcBef>
            </a:pPr>
            <a:r>
              <a:rPr lang="fr-FR" dirty="0"/>
              <a:t>Lancement des Tâches + Agent</a:t>
            </a:r>
          </a:p>
          <a:p>
            <a:pPr>
              <a:spcBef>
                <a:spcPts val="1200"/>
              </a:spcBef>
            </a:pPr>
            <a:r>
              <a:rPr lang="fr-FR" dirty="0"/>
              <a:t>Modules de log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29D90769-5749-5804-942C-FF73EFF0BA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58D84BA2-3B14-B870-C90B-49E1DF4055E5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11918"/>
            <a:ext cx="5824263" cy="316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598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23019-E242-E37A-306F-646689DFB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386F3B-A3BF-6D85-334E-185E98FBE64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Plateforme Expérimentale</a:t>
            </a:r>
          </a:p>
          <a:p>
            <a:endParaRPr lang="fr-FR" dirty="0"/>
          </a:p>
          <a:p>
            <a:r>
              <a:rPr lang="fr-FR" dirty="0"/>
              <a:t>Mise en application d’un protocole expérimental</a:t>
            </a:r>
          </a:p>
          <a:p>
            <a:pPr lvl="1"/>
            <a:r>
              <a:rPr lang="fr-FR" dirty="0"/>
              <a:t>Caractérisation d’un ensemble de tâches</a:t>
            </a:r>
          </a:p>
          <a:p>
            <a:pPr lvl="1"/>
            <a:r>
              <a:rPr lang="fr-FR" dirty="0"/>
              <a:t>Configuration de l’Agent de Surveillance et Contrôle</a:t>
            </a:r>
          </a:p>
          <a:p>
            <a:pPr lvl="1"/>
            <a:r>
              <a:rPr lang="fr-FR" dirty="0"/>
              <a:t>Mesures et analyses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F41385-6242-21BB-A0C0-E467D49D46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475C49BA-A8D0-4CCF-DB70-34B8C539B5DC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4" b="1"/>
          <a:stretch/>
        </p:blipFill>
        <p:spPr bwMode="auto">
          <a:xfrm>
            <a:off x="6015280" y="2746789"/>
            <a:ext cx="5809456" cy="223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5B4FEF83-C51C-F5E0-B097-4C95FDB67D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71"/>
          <a:stretch/>
        </p:blipFill>
        <p:spPr bwMode="auto">
          <a:xfrm>
            <a:off x="6015280" y="2084042"/>
            <a:ext cx="2049220" cy="846483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6A2C0837-8F23-BB2C-466B-7161FBA2F9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9" r="3398"/>
          <a:stretch/>
        </p:blipFill>
        <p:spPr bwMode="auto">
          <a:xfrm>
            <a:off x="6020044" y="4095750"/>
            <a:ext cx="2047632" cy="88895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388" name="Picture 4">
            <a:extLst>
              <a:ext uri="{FF2B5EF4-FFF2-40B4-BE49-F238E27FC236}">
                <a16:creationId xmlns:a16="http://schemas.microsoft.com/office/drawing/2014/main" id="{8952ADDD-895E-6753-29DB-BD6013EFDF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2"/>
          <a:stretch/>
        </p:blipFill>
        <p:spPr bwMode="auto">
          <a:xfrm>
            <a:off x="6015279" y="3082914"/>
            <a:ext cx="2049221" cy="8753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Organigramme : Alternative 3">
            <a:extLst>
              <a:ext uri="{FF2B5EF4-FFF2-40B4-BE49-F238E27FC236}">
                <a16:creationId xmlns:a16="http://schemas.microsoft.com/office/drawing/2014/main" id="{B0A0770A-F203-64BD-57E5-DF5E6AA0CC05}"/>
              </a:ext>
            </a:extLst>
          </p:cNvPr>
          <p:cNvSpPr/>
          <p:nvPr/>
        </p:nvSpPr>
        <p:spPr>
          <a:xfrm>
            <a:off x="8905460" y="1421296"/>
            <a:ext cx="1590261" cy="662746"/>
          </a:xfrm>
          <a:prstGeom prst="flowChartAlternateProcess">
            <a:avLst/>
          </a:prstGeom>
          <a:solidFill>
            <a:schemeClr val="bg1"/>
          </a:solidFill>
          <a:ln w="19050">
            <a:solidFill>
              <a:srgbClr val="A2C68C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Protocole Expérimental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DB818D67-4E90-2631-3E3A-2595CBA2F964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094304" y="2084042"/>
            <a:ext cx="606287" cy="102690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40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2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23019-E242-E37A-306F-646689DFB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386F3B-A3BF-6D85-334E-185E98FBE64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fr-FR" dirty="0"/>
              <a:t>Mise en application d’un protocole expérimental</a:t>
            </a:r>
          </a:p>
          <a:p>
            <a:pPr lvl="1"/>
            <a:r>
              <a:rPr lang="fr-FR" dirty="0"/>
              <a:t>Caractérisation d’un ensemble de tâches</a:t>
            </a:r>
          </a:p>
          <a:p>
            <a:pPr lvl="2"/>
            <a:r>
              <a:rPr lang="fr-FR" dirty="0"/>
              <a:t>en mode dégradé </a:t>
            </a:r>
          </a:p>
          <a:p>
            <a:pPr lvl="2"/>
            <a:r>
              <a:rPr lang="fr-FR" dirty="0"/>
              <a:t>avec stress</a:t>
            </a:r>
          </a:p>
          <a:p>
            <a:pPr lvl="1"/>
            <a:r>
              <a:rPr lang="fr-FR" dirty="0"/>
              <a:t>Configuration de l’Agent de Surveillance et Contrôle</a:t>
            </a:r>
          </a:p>
          <a:p>
            <a:pPr lvl="2"/>
            <a:r>
              <a:rPr lang="fr-FR" dirty="0"/>
              <a:t>Paramétrage expérimental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F41385-6242-21BB-A0C0-E467D49D46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DD71224B-2034-2C71-53E5-BE5E69A18564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98"/>
          <a:stretch/>
        </p:blipFill>
        <p:spPr bwMode="auto">
          <a:xfrm>
            <a:off x="6096000" y="1523932"/>
            <a:ext cx="5231135" cy="31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9A08E8C9-089F-1373-5E30-9B26E1122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91" t="31979" r="-2177" b="22481"/>
          <a:stretch/>
        </p:blipFill>
        <p:spPr bwMode="auto">
          <a:xfrm>
            <a:off x="6348944" y="4703130"/>
            <a:ext cx="2248585" cy="171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630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re 57">
            <a:extLst>
              <a:ext uri="{FF2B5EF4-FFF2-40B4-BE49-F238E27FC236}">
                <a16:creationId xmlns:a16="http://schemas.microsoft.com/office/drawing/2014/main" id="{57C4D3A8-447C-430A-BAA6-A807F0300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532" y="205559"/>
            <a:ext cx="8446901" cy="565079"/>
          </a:xfrm>
        </p:spPr>
        <p:txBody>
          <a:bodyPr/>
          <a:lstStyle/>
          <a:p>
            <a:r>
              <a:rPr lang="fr-FR" dirty="0"/>
              <a:t>Caractérisation des tâches</a:t>
            </a:r>
          </a:p>
        </p:txBody>
      </p:sp>
      <p:sp>
        <p:nvSpPr>
          <p:cNvPr id="59" name="Espace réservé du contenu 58">
            <a:extLst>
              <a:ext uri="{FF2B5EF4-FFF2-40B4-BE49-F238E27FC236}">
                <a16:creationId xmlns:a16="http://schemas.microsoft.com/office/drawing/2014/main" id="{2BF583D7-AB46-311F-6A95-D6E0130356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7121431" cy="4829175"/>
          </a:xfrm>
        </p:spPr>
        <p:txBody>
          <a:bodyPr>
            <a:normAutofit fontScale="92500" lnSpcReduction="10000"/>
          </a:bodyPr>
          <a:lstStyle/>
          <a:p>
            <a:r>
              <a:rPr lang="fr-FR" altLang="en-US" b="1" dirty="0"/>
              <a:t>Profil des tâches </a:t>
            </a:r>
          </a:p>
          <a:p>
            <a:pPr lvl="1"/>
            <a:r>
              <a:rPr lang="fr-FR" altLang="en-US" dirty="0"/>
              <a:t>en isolation</a:t>
            </a:r>
          </a:p>
          <a:p>
            <a:pPr lvl="1"/>
            <a:r>
              <a:rPr lang="fr-FR" altLang="en-US" dirty="0"/>
              <a:t>en condition de stress</a:t>
            </a:r>
          </a:p>
          <a:p>
            <a:pPr marL="0" indent="0">
              <a:buNone/>
            </a:pPr>
            <a:r>
              <a:rPr lang="fr-FR" dirty="0"/>
              <a:t>Sélection pour s’approcher d’un cas représentatif</a:t>
            </a:r>
          </a:p>
          <a:p>
            <a:r>
              <a:rPr lang="fr-FR" b="1" dirty="0"/>
              <a:t>Profil de la chaine de tâches critiques</a:t>
            </a:r>
          </a:p>
          <a:p>
            <a:pPr lvl="1"/>
            <a:r>
              <a:rPr lang="fr-FR" altLang="en-US" dirty="0"/>
              <a:t>en isolation</a:t>
            </a:r>
          </a:p>
          <a:p>
            <a:pPr lvl="1"/>
            <a:r>
              <a:rPr lang="fr-FR" altLang="en-US" dirty="0"/>
              <a:t>en condition de stress</a:t>
            </a:r>
          </a:p>
          <a:p>
            <a:pPr marL="0" indent="0">
              <a:buNone/>
            </a:pPr>
            <a:r>
              <a:rPr lang="fr-FR" dirty="0"/>
              <a:t>Échéance bout-en-bout</a:t>
            </a:r>
          </a:p>
          <a:p>
            <a:pPr marL="0" indent="0">
              <a:buNone/>
            </a:pPr>
            <a:r>
              <a:rPr lang="fr-FR" dirty="0"/>
              <a:t>Impact des interférences</a:t>
            </a:r>
          </a:p>
          <a:p>
            <a:endParaRPr lang="fr-FR" dirty="0"/>
          </a:p>
        </p:txBody>
      </p:sp>
      <p:sp>
        <p:nvSpPr>
          <p:cNvPr id="62" name="Espace réservé du texte 61">
            <a:extLst>
              <a:ext uri="{FF2B5EF4-FFF2-40B4-BE49-F238E27FC236}">
                <a16:creationId xmlns:a16="http://schemas.microsoft.com/office/drawing/2014/main" id="{A9DBA8C0-AB79-13AE-FA3A-1415E10333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1AF8D732-1008-EDB4-218D-55FBBC995ED7}"/>
              </a:ext>
            </a:extLst>
          </p:cNvPr>
          <p:cNvGrpSpPr/>
          <p:nvPr/>
        </p:nvGrpSpPr>
        <p:grpSpPr>
          <a:xfrm>
            <a:off x="5843058" y="1083204"/>
            <a:ext cx="3783898" cy="1539889"/>
            <a:chOff x="5198109" y="2103012"/>
            <a:chExt cx="2749867" cy="997585"/>
          </a:xfrm>
        </p:grpSpPr>
        <p:sp>
          <p:nvSpPr>
            <p:cNvPr id="100" name="Rounded Rectangle 39">
              <a:extLst>
                <a:ext uri="{FF2B5EF4-FFF2-40B4-BE49-F238E27FC236}">
                  <a16:creationId xmlns:a16="http://schemas.microsoft.com/office/drawing/2014/main" id="{D41822EE-4D18-B498-2C57-F980E540846A}"/>
                </a:ext>
              </a:extLst>
            </p:cNvPr>
            <p:cNvSpPr/>
            <p:nvPr/>
          </p:nvSpPr>
          <p:spPr>
            <a:xfrm>
              <a:off x="5198109" y="2103012"/>
              <a:ext cx="2749867" cy="997585"/>
            </a:xfrm>
            <a:prstGeom prst="roundRect">
              <a:avLst>
                <a:gd name="adj" fmla="val 951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87CEC42-381F-0914-43F3-F3B3C0EA11F2}"/>
                </a:ext>
              </a:extLst>
            </p:cNvPr>
            <p:cNvSpPr/>
            <p:nvPr/>
          </p:nvSpPr>
          <p:spPr>
            <a:xfrm>
              <a:off x="5285105" y="2657367"/>
              <a:ext cx="2594292" cy="33845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altLang="en-US" sz="1400" b="0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46127E35-14E7-A6F6-2BA0-C732D5997C69}"/>
                </a:ext>
              </a:extLst>
            </p:cNvPr>
            <p:cNvSpPr/>
            <p:nvPr/>
          </p:nvSpPr>
          <p:spPr>
            <a:xfrm>
              <a:off x="6617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2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3ED1272-6E45-AD84-458E-04BC0B424C70}"/>
                </a:ext>
              </a:extLst>
            </p:cNvPr>
            <p:cNvSpPr/>
            <p:nvPr/>
          </p:nvSpPr>
          <p:spPr>
            <a:xfrm>
              <a:off x="5982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1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2FEF9BB-5F63-B0BC-2C72-6DF42A063EA5}"/>
                </a:ext>
              </a:extLst>
            </p:cNvPr>
            <p:cNvSpPr/>
            <p:nvPr/>
          </p:nvSpPr>
          <p:spPr>
            <a:xfrm>
              <a:off x="5347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200" b="0" dirty="0"/>
                <a:t>CŒUR 0</a:t>
              </a: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28936103-71CC-1F06-B81B-147CF898BA0D}"/>
                </a:ext>
              </a:extLst>
            </p:cNvPr>
            <p:cNvSpPr/>
            <p:nvPr/>
          </p:nvSpPr>
          <p:spPr>
            <a:xfrm>
              <a:off x="7252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3</a:t>
              </a:r>
            </a:p>
          </p:txBody>
        </p:sp>
        <p:cxnSp>
          <p:nvCxnSpPr>
            <p:cNvPr id="107" name="Straight Connector 40">
              <a:extLst>
                <a:ext uri="{FF2B5EF4-FFF2-40B4-BE49-F238E27FC236}">
                  <a16:creationId xmlns:a16="http://schemas.microsoft.com/office/drawing/2014/main" id="{6A61BBF1-B42C-4472-3262-3DE017D8AFF3}"/>
                </a:ext>
              </a:extLst>
            </p:cNvPr>
            <p:cNvCxnSpPr/>
            <p:nvPr/>
          </p:nvCxnSpPr>
          <p:spPr>
            <a:xfrm flipV="1">
              <a:off x="5952807" y="2150637"/>
              <a:ext cx="0" cy="844550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41">
              <a:extLst>
                <a:ext uri="{FF2B5EF4-FFF2-40B4-BE49-F238E27FC236}">
                  <a16:creationId xmlns:a16="http://schemas.microsoft.com/office/drawing/2014/main" id="{9364E3FC-7CE6-1EEB-17C8-1CDAB07495E3}"/>
                </a:ext>
              </a:extLst>
            </p:cNvPr>
            <p:cNvCxnSpPr/>
            <p:nvPr/>
          </p:nvCxnSpPr>
          <p:spPr>
            <a:xfrm flipV="1">
              <a:off x="6587807" y="2150637"/>
              <a:ext cx="0" cy="84264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42">
              <a:extLst>
                <a:ext uri="{FF2B5EF4-FFF2-40B4-BE49-F238E27FC236}">
                  <a16:creationId xmlns:a16="http://schemas.microsoft.com/office/drawing/2014/main" id="{3849B034-7FFD-6D24-2119-29684F2C2EF8}"/>
                </a:ext>
              </a:extLst>
            </p:cNvPr>
            <p:cNvCxnSpPr/>
            <p:nvPr/>
          </p:nvCxnSpPr>
          <p:spPr>
            <a:xfrm flipV="1">
              <a:off x="7223442" y="2150637"/>
              <a:ext cx="0" cy="84264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4F5C91D5-EFAF-431B-1A9E-F80A658B81AC}"/>
                </a:ext>
              </a:extLst>
            </p:cNvPr>
            <p:cNvSpPr/>
            <p:nvPr/>
          </p:nvSpPr>
          <p:spPr>
            <a:xfrm>
              <a:off x="5376227" y="2159418"/>
              <a:ext cx="504190" cy="44894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b="0" dirty="0" err="1"/>
                <a:t>Tâche</a:t>
              </a:r>
              <a:endParaRPr lang="en-US" altLang="en-US" sz="1400" b="0" dirty="0"/>
            </a:p>
          </p:txBody>
        </p:sp>
      </p:grp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F66EB383-0595-DB41-C54B-212F328B24B1}"/>
              </a:ext>
            </a:extLst>
          </p:cNvPr>
          <p:cNvGrpSpPr/>
          <p:nvPr/>
        </p:nvGrpSpPr>
        <p:grpSpPr>
          <a:xfrm>
            <a:off x="7935660" y="1687495"/>
            <a:ext cx="3783898" cy="1539889"/>
            <a:chOff x="5198109" y="2103012"/>
            <a:chExt cx="2749867" cy="997585"/>
          </a:xfrm>
        </p:grpSpPr>
        <p:sp>
          <p:nvSpPr>
            <p:cNvPr id="75" name="Rounded Rectangle 39">
              <a:extLst>
                <a:ext uri="{FF2B5EF4-FFF2-40B4-BE49-F238E27FC236}">
                  <a16:creationId xmlns:a16="http://schemas.microsoft.com/office/drawing/2014/main" id="{5E5296AF-4C16-EF51-C744-C98D74581F23}"/>
                </a:ext>
              </a:extLst>
            </p:cNvPr>
            <p:cNvSpPr/>
            <p:nvPr/>
          </p:nvSpPr>
          <p:spPr>
            <a:xfrm>
              <a:off x="5198109" y="2103012"/>
              <a:ext cx="2749867" cy="997585"/>
            </a:xfrm>
            <a:prstGeom prst="roundRect">
              <a:avLst>
                <a:gd name="adj" fmla="val 951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84029AD-92C8-6106-A528-EDBB2AAFE504}"/>
                </a:ext>
              </a:extLst>
            </p:cNvPr>
            <p:cNvSpPr/>
            <p:nvPr/>
          </p:nvSpPr>
          <p:spPr>
            <a:xfrm>
              <a:off x="5285105" y="2657367"/>
              <a:ext cx="2594292" cy="33845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altLang="en-US" sz="1400" b="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F00C401-DD0C-F734-E0BD-AD0A875E3003}"/>
                </a:ext>
              </a:extLst>
            </p:cNvPr>
            <p:cNvSpPr/>
            <p:nvPr/>
          </p:nvSpPr>
          <p:spPr>
            <a:xfrm>
              <a:off x="6617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2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3A955BD-EA44-A324-93C7-E8B5BD34448B}"/>
                </a:ext>
              </a:extLst>
            </p:cNvPr>
            <p:cNvSpPr/>
            <p:nvPr/>
          </p:nvSpPr>
          <p:spPr>
            <a:xfrm>
              <a:off x="5982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43E3F15-55DE-882B-35BE-C3732FD9F5B9}"/>
                </a:ext>
              </a:extLst>
            </p:cNvPr>
            <p:cNvSpPr/>
            <p:nvPr/>
          </p:nvSpPr>
          <p:spPr>
            <a:xfrm>
              <a:off x="5347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200" b="0" dirty="0"/>
                <a:t>CŒUR 0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2FA5764-6EDE-1234-B4C9-4B2AD12B6E98}"/>
                </a:ext>
              </a:extLst>
            </p:cNvPr>
            <p:cNvSpPr/>
            <p:nvPr/>
          </p:nvSpPr>
          <p:spPr>
            <a:xfrm>
              <a:off x="7252652" y="2700547"/>
              <a:ext cx="575945" cy="252095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 dirty="0">
                  <a:sym typeface="+mn-ea"/>
                </a:rPr>
                <a:t>CŒUR 3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B705072-D665-D31C-B3AB-8DC78DB33C0C}"/>
                </a:ext>
              </a:extLst>
            </p:cNvPr>
            <p:cNvSpPr/>
            <p:nvPr/>
          </p:nvSpPr>
          <p:spPr>
            <a:xfrm>
              <a:off x="6016307" y="2150637"/>
              <a:ext cx="504190" cy="448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en-US" sz="1400" b="0" dirty="0"/>
                <a:t>Stress ng</a:t>
              </a:r>
            </a:p>
          </p:txBody>
        </p:sp>
        <p:cxnSp>
          <p:nvCxnSpPr>
            <p:cNvPr id="82" name="Straight Connector 40">
              <a:extLst>
                <a:ext uri="{FF2B5EF4-FFF2-40B4-BE49-F238E27FC236}">
                  <a16:creationId xmlns:a16="http://schemas.microsoft.com/office/drawing/2014/main" id="{E8E2A31E-A09F-8A07-D424-C85CE9FCAAD6}"/>
                </a:ext>
              </a:extLst>
            </p:cNvPr>
            <p:cNvCxnSpPr/>
            <p:nvPr/>
          </p:nvCxnSpPr>
          <p:spPr>
            <a:xfrm flipV="1">
              <a:off x="5952807" y="2150637"/>
              <a:ext cx="0" cy="844550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41">
              <a:extLst>
                <a:ext uri="{FF2B5EF4-FFF2-40B4-BE49-F238E27FC236}">
                  <a16:creationId xmlns:a16="http://schemas.microsoft.com/office/drawing/2014/main" id="{BA0A3EF3-D02D-0D76-DD73-CEABB23C7F79}"/>
                </a:ext>
              </a:extLst>
            </p:cNvPr>
            <p:cNvCxnSpPr/>
            <p:nvPr/>
          </p:nvCxnSpPr>
          <p:spPr>
            <a:xfrm flipV="1">
              <a:off x="6587807" y="2150637"/>
              <a:ext cx="0" cy="84264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42">
              <a:extLst>
                <a:ext uri="{FF2B5EF4-FFF2-40B4-BE49-F238E27FC236}">
                  <a16:creationId xmlns:a16="http://schemas.microsoft.com/office/drawing/2014/main" id="{685F0D3F-BD58-98D9-58B7-5F2E554AC61E}"/>
                </a:ext>
              </a:extLst>
            </p:cNvPr>
            <p:cNvCxnSpPr/>
            <p:nvPr/>
          </p:nvCxnSpPr>
          <p:spPr>
            <a:xfrm flipV="1">
              <a:off x="7223442" y="2150637"/>
              <a:ext cx="0" cy="84264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D62499F-56B6-0093-3BFB-B73C1CFCC088}"/>
                </a:ext>
              </a:extLst>
            </p:cNvPr>
            <p:cNvSpPr/>
            <p:nvPr/>
          </p:nvSpPr>
          <p:spPr>
            <a:xfrm>
              <a:off x="6651306" y="2158984"/>
              <a:ext cx="504190" cy="448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en-US" sz="1400" b="0" dirty="0"/>
                <a:t>Stress ng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2EF87F3-01AD-F0C7-2B6A-5BC6BF4BB6B3}"/>
                </a:ext>
              </a:extLst>
            </p:cNvPr>
            <p:cNvSpPr/>
            <p:nvPr/>
          </p:nvSpPr>
          <p:spPr>
            <a:xfrm>
              <a:off x="7291389" y="2150637"/>
              <a:ext cx="504190" cy="448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en-US" sz="1400" b="0" dirty="0"/>
                <a:t>Stress ng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FF8FB1F-A0D5-1512-8779-12A6A63CFC46}"/>
                </a:ext>
              </a:extLst>
            </p:cNvPr>
            <p:cNvSpPr/>
            <p:nvPr/>
          </p:nvSpPr>
          <p:spPr>
            <a:xfrm>
              <a:off x="5376227" y="2159418"/>
              <a:ext cx="504190" cy="44894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b="0" dirty="0" err="1"/>
                <a:t>Tâche</a:t>
              </a:r>
              <a:endParaRPr lang="en-US" altLang="en-US" sz="1400" b="0" dirty="0"/>
            </a:p>
          </p:txBody>
        </p:sp>
      </p:grpSp>
      <p:grpSp>
        <p:nvGrpSpPr>
          <p:cNvPr id="113" name="Group 43">
            <a:extLst>
              <a:ext uri="{FF2B5EF4-FFF2-40B4-BE49-F238E27FC236}">
                <a16:creationId xmlns:a16="http://schemas.microsoft.com/office/drawing/2014/main" id="{201F2FC5-1CCB-0B45-07C5-ABEBAC8C4F23}"/>
              </a:ext>
            </a:extLst>
          </p:cNvPr>
          <p:cNvGrpSpPr/>
          <p:nvPr/>
        </p:nvGrpSpPr>
        <p:grpSpPr>
          <a:xfrm>
            <a:off x="5728280" y="4649526"/>
            <a:ext cx="3783897" cy="1539888"/>
            <a:chOff x="8957" y="1422"/>
            <a:chExt cx="4437" cy="2070"/>
          </a:xfrm>
        </p:grpSpPr>
        <p:sp>
          <p:nvSpPr>
            <p:cNvPr id="114" name="Rounded Rectangle 39">
              <a:extLst>
                <a:ext uri="{FF2B5EF4-FFF2-40B4-BE49-F238E27FC236}">
                  <a16:creationId xmlns:a16="http://schemas.microsoft.com/office/drawing/2014/main" id="{012E8745-E09E-08FD-06C9-4DAB7A7BD566}"/>
                </a:ext>
              </a:extLst>
            </p:cNvPr>
            <p:cNvSpPr/>
            <p:nvPr/>
          </p:nvSpPr>
          <p:spPr>
            <a:xfrm>
              <a:off x="8957" y="1422"/>
              <a:ext cx="4437" cy="2070"/>
            </a:xfrm>
            <a:prstGeom prst="roundRect">
              <a:avLst>
                <a:gd name="adj" fmla="val 951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DBBE8B7-1C4E-4CB3-A8E8-FEF14F760B2C}"/>
                </a:ext>
              </a:extLst>
            </p:cNvPr>
            <p:cNvSpPr/>
            <p:nvPr/>
          </p:nvSpPr>
          <p:spPr>
            <a:xfrm>
              <a:off x="9150" y="2819"/>
              <a:ext cx="4119" cy="53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altLang="en-US" sz="1400" b="0" dirty="0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2D876302-55FE-1CB7-1978-40A6B7BE6946}"/>
                </a:ext>
              </a:extLst>
            </p:cNvPr>
            <p:cNvSpPr/>
            <p:nvPr/>
          </p:nvSpPr>
          <p:spPr>
            <a:xfrm>
              <a:off x="11282" y="2887"/>
              <a:ext cx="907" cy="397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2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2F71479-00AE-DCC8-BFE5-50E78E3D6538}"/>
                </a:ext>
              </a:extLst>
            </p:cNvPr>
            <p:cNvSpPr/>
            <p:nvPr/>
          </p:nvSpPr>
          <p:spPr>
            <a:xfrm>
              <a:off x="10282" y="2887"/>
              <a:ext cx="907" cy="397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1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FC12CEAD-CFB1-859D-AE8D-4CD2F563B807}"/>
                </a:ext>
              </a:extLst>
            </p:cNvPr>
            <p:cNvSpPr/>
            <p:nvPr/>
          </p:nvSpPr>
          <p:spPr>
            <a:xfrm>
              <a:off x="9282" y="2887"/>
              <a:ext cx="907" cy="397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200" b="0"/>
                <a:t>Core 0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D08035C-8407-E442-E6CF-E8D322F8DF7E}"/>
                </a:ext>
              </a:extLst>
            </p:cNvPr>
            <p:cNvSpPr/>
            <p:nvPr/>
          </p:nvSpPr>
          <p:spPr>
            <a:xfrm>
              <a:off x="12282" y="2887"/>
              <a:ext cx="907" cy="397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3</a:t>
              </a: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7DE8BA1B-9AF1-DD4D-8958-83625074276A}"/>
                </a:ext>
              </a:extLst>
            </p:cNvPr>
            <p:cNvSpPr/>
            <p:nvPr/>
          </p:nvSpPr>
          <p:spPr>
            <a:xfrm>
              <a:off x="9234" y="2337"/>
              <a:ext cx="894" cy="342"/>
            </a:xfrm>
            <a:prstGeom prst="rect">
              <a:avLst/>
            </a:prstGeom>
            <a:solidFill>
              <a:srgbClr val="FFC000"/>
            </a:solidFill>
            <a:ln w="952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dirty="0"/>
                <a:t>AGENT</a:t>
              </a: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76F5A7DA-D16C-8492-B70F-6CE9D86A35CC}"/>
                </a:ext>
              </a:extLst>
            </p:cNvPr>
            <p:cNvSpPr/>
            <p:nvPr/>
          </p:nvSpPr>
          <p:spPr>
            <a:xfrm>
              <a:off x="10335" y="2021"/>
              <a:ext cx="794" cy="70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mpd="sng">
              <a:solidFill>
                <a:schemeClr val="accent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b="0" dirty="0"/>
                <a:t>Task chain</a:t>
              </a:r>
            </a:p>
          </p:txBody>
        </p:sp>
        <p:cxnSp>
          <p:nvCxnSpPr>
            <p:cNvPr id="122" name="Straight Connector 40">
              <a:extLst>
                <a:ext uri="{FF2B5EF4-FFF2-40B4-BE49-F238E27FC236}">
                  <a16:creationId xmlns:a16="http://schemas.microsoft.com/office/drawing/2014/main" id="{C9471A82-1104-02C7-33CF-2E6A257CB393}"/>
                </a:ext>
              </a:extLst>
            </p:cNvPr>
            <p:cNvCxnSpPr/>
            <p:nvPr/>
          </p:nvCxnSpPr>
          <p:spPr>
            <a:xfrm flipV="1">
              <a:off x="10235" y="1568"/>
              <a:ext cx="0" cy="1783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41">
              <a:extLst>
                <a:ext uri="{FF2B5EF4-FFF2-40B4-BE49-F238E27FC236}">
                  <a16:creationId xmlns:a16="http://schemas.microsoft.com/office/drawing/2014/main" id="{AAF57E76-2267-F712-A908-53AFBE1EFF19}"/>
                </a:ext>
              </a:extLst>
            </p:cNvPr>
            <p:cNvCxnSpPr/>
            <p:nvPr/>
          </p:nvCxnSpPr>
          <p:spPr>
            <a:xfrm flipV="1">
              <a:off x="11235" y="1568"/>
              <a:ext cx="0" cy="1780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42">
              <a:extLst>
                <a:ext uri="{FF2B5EF4-FFF2-40B4-BE49-F238E27FC236}">
                  <a16:creationId xmlns:a16="http://schemas.microsoft.com/office/drawing/2014/main" id="{CBDB2B94-B458-43F6-C0B6-2725BDE00D88}"/>
                </a:ext>
              </a:extLst>
            </p:cNvPr>
            <p:cNvCxnSpPr/>
            <p:nvPr/>
          </p:nvCxnSpPr>
          <p:spPr>
            <a:xfrm flipV="1">
              <a:off x="12236" y="1568"/>
              <a:ext cx="0" cy="1780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e 138">
            <a:extLst>
              <a:ext uri="{FF2B5EF4-FFF2-40B4-BE49-F238E27FC236}">
                <a16:creationId xmlns:a16="http://schemas.microsoft.com/office/drawing/2014/main" id="{0DDFDEC7-FD12-44E2-7610-641D63813AD6}"/>
              </a:ext>
            </a:extLst>
          </p:cNvPr>
          <p:cNvGrpSpPr/>
          <p:nvPr/>
        </p:nvGrpSpPr>
        <p:grpSpPr>
          <a:xfrm>
            <a:off x="7935661" y="3968851"/>
            <a:ext cx="3783897" cy="1539888"/>
            <a:chOff x="7922549" y="3968851"/>
            <a:chExt cx="3783897" cy="1539888"/>
          </a:xfrm>
        </p:grpSpPr>
        <p:sp>
          <p:nvSpPr>
            <p:cNvPr id="128" name="Rounded Rectangle 39">
              <a:extLst>
                <a:ext uri="{FF2B5EF4-FFF2-40B4-BE49-F238E27FC236}">
                  <a16:creationId xmlns:a16="http://schemas.microsoft.com/office/drawing/2014/main" id="{D96652CB-9228-9D25-486F-99508B84DB75}"/>
                </a:ext>
              </a:extLst>
            </p:cNvPr>
            <p:cNvSpPr/>
            <p:nvPr/>
          </p:nvSpPr>
          <p:spPr>
            <a:xfrm>
              <a:off x="7922549" y="3968851"/>
              <a:ext cx="3783897" cy="1539888"/>
            </a:xfrm>
            <a:prstGeom prst="roundRect">
              <a:avLst>
                <a:gd name="adj" fmla="val 951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7FBC403-7E31-8B42-2EEF-656316904DDD}"/>
                </a:ext>
              </a:extLst>
            </p:cNvPr>
            <p:cNvSpPr/>
            <p:nvPr/>
          </p:nvSpPr>
          <p:spPr>
            <a:xfrm>
              <a:off x="8087140" y="5008089"/>
              <a:ext cx="3512705" cy="3965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altLang="en-US" sz="1400" b="0" dirty="0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6AF18DE9-190A-78EA-00AE-619168674A32}"/>
                </a:ext>
              </a:extLst>
            </p:cNvPr>
            <p:cNvSpPr/>
            <p:nvPr/>
          </p:nvSpPr>
          <p:spPr>
            <a:xfrm>
              <a:off x="9905321" y="5058675"/>
              <a:ext cx="773494" cy="295331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2</a:t>
              </a: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91F1AA67-9EA8-CB14-1760-211FD601609F}"/>
                </a:ext>
              </a:extLst>
            </p:cNvPr>
            <p:cNvSpPr/>
            <p:nvPr/>
          </p:nvSpPr>
          <p:spPr>
            <a:xfrm>
              <a:off x="9052516" y="5058675"/>
              <a:ext cx="773494" cy="295331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1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0FF41C5C-C6C3-8062-0F29-F3818AF2C76A}"/>
                </a:ext>
              </a:extLst>
            </p:cNvPr>
            <p:cNvSpPr/>
            <p:nvPr/>
          </p:nvSpPr>
          <p:spPr>
            <a:xfrm>
              <a:off x="8199711" y="5058675"/>
              <a:ext cx="773494" cy="295331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200" b="0"/>
                <a:t>Core 0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12AEB1F2-CAB8-830E-DA54-D93BC9CD9D44}"/>
                </a:ext>
              </a:extLst>
            </p:cNvPr>
            <p:cNvSpPr/>
            <p:nvPr/>
          </p:nvSpPr>
          <p:spPr>
            <a:xfrm>
              <a:off x="10758127" y="5058675"/>
              <a:ext cx="773494" cy="295331"/>
            </a:xfrm>
            <a:prstGeom prst="rect">
              <a:avLst/>
            </a:prstGeom>
            <a:solidFill>
              <a:srgbClr val="404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en-US" sz="1200" b="0">
                  <a:sym typeface="+mn-ea"/>
                </a:rPr>
                <a:t>Core 3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ABF6176-B853-142D-7D77-54B79F27FE8F}"/>
                </a:ext>
              </a:extLst>
            </p:cNvPr>
            <p:cNvSpPr/>
            <p:nvPr/>
          </p:nvSpPr>
          <p:spPr>
            <a:xfrm>
              <a:off x="8158776" y="4649526"/>
              <a:ext cx="762408" cy="254416"/>
            </a:xfrm>
            <a:prstGeom prst="rect">
              <a:avLst/>
            </a:prstGeom>
            <a:solidFill>
              <a:srgbClr val="FFC000"/>
            </a:solidFill>
            <a:ln w="952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dirty="0"/>
                <a:t>AGENT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6358156C-CDD6-47E9-0CF1-BD8A26653957}"/>
                </a:ext>
              </a:extLst>
            </p:cNvPr>
            <p:cNvSpPr/>
            <p:nvPr/>
          </p:nvSpPr>
          <p:spPr>
            <a:xfrm>
              <a:off x="9097715" y="4414451"/>
              <a:ext cx="677127" cy="5259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mpd="sng">
              <a:solidFill>
                <a:schemeClr val="accent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1400" b="0" dirty="0"/>
                <a:t>Task chain</a:t>
              </a:r>
            </a:p>
          </p:txBody>
        </p:sp>
        <p:cxnSp>
          <p:nvCxnSpPr>
            <p:cNvPr id="136" name="Straight Connector 40">
              <a:extLst>
                <a:ext uri="{FF2B5EF4-FFF2-40B4-BE49-F238E27FC236}">
                  <a16:creationId xmlns:a16="http://schemas.microsoft.com/office/drawing/2014/main" id="{3650E599-6E3C-3AB3-AA1B-60A76AB06A8E}"/>
                </a:ext>
              </a:extLst>
            </p:cNvPr>
            <p:cNvCxnSpPr/>
            <p:nvPr/>
          </p:nvCxnSpPr>
          <p:spPr>
            <a:xfrm flipV="1">
              <a:off x="9012434" y="4077461"/>
              <a:ext cx="0" cy="1326387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41">
              <a:extLst>
                <a:ext uri="{FF2B5EF4-FFF2-40B4-BE49-F238E27FC236}">
                  <a16:creationId xmlns:a16="http://schemas.microsoft.com/office/drawing/2014/main" id="{D2534B28-7974-53DD-542A-602FC71B4757}"/>
                </a:ext>
              </a:extLst>
            </p:cNvPr>
            <p:cNvCxnSpPr/>
            <p:nvPr/>
          </p:nvCxnSpPr>
          <p:spPr>
            <a:xfrm flipV="1">
              <a:off x="9865239" y="4077461"/>
              <a:ext cx="0" cy="132415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42">
              <a:extLst>
                <a:ext uri="{FF2B5EF4-FFF2-40B4-BE49-F238E27FC236}">
                  <a16:creationId xmlns:a16="http://schemas.microsoft.com/office/drawing/2014/main" id="{2491363A-B280-5B33-D3C9-CD381A0C70A2}"/>
                </a:ext>
              </a:extLst>
            </p:cNvPr>
            <p:cNvCxnSpPr/>
            <p:nvPr/>
          </p:nvCxnSpPr>
          <p:spPr>
            <a:xfrm flipV="1">
              <a:off x="10718897" y="4077461"/>
              <a:ext cx="0" cy="1324155"/>
            </a:xfrm>
            <a:prstGeom prst="line">
              <a:avLst/>
            </a:prstGeom>
            <a:ln w="28575" cmpd="dbl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FD9BEFB3-AB80-E43D-3301-44C7AD0A7D9B}"/>
                </a:ext>
              </a:extLst>
            </p:cNvPr>
            <p:cNvSpPr/>
            <p:nvPr/>
          </p:nvSpPr>
          <p:spPr>
            <a:xfrm>
              <a:off x="9933866" y="4247394"/>
              <a:ext cx="693780" cy="692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en-US" sz="1400" b="0" dirty="0"/>
                <a:t>Stress ng</a:t>
              </a: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83B704F-9DF7-0D82-7590-DB014F1C10F0}"/>
                </a:ext>
              </a:extLst>
            </p:cNvPr>
            <p:cNvSpPr/>
            <p:nvPr/>
          </p:nvSpPr>
          <p:spPr>
            <a:xfrm>
              <a:off x="10782933" y="4247394"/>
              <a:ext cx="693780" cy="692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en-US" sz="1400" b="0" dirty="0"/>
                <a:t>Stress 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553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A69403-6FD4-0DA5-C4A0-ED34BE1C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tâches après caractérisation</a:t>
            </a:r>
          </a:p>
        </p:txBody>
      </p:sp>
      <p:pic>
        <p:nvPicPr>
          <p:cNvPr id="21" name="Espace réservé du contenu 20">
            <a:extLst>
              <a:ext uri="{FF2B5EF4-FFF2-40B4-BE49-F238E27FC236}">
                <a16:creationId xmlns:a16="http://schemas.microsoft.com/office/drawing/2014/main" id="{6BB386CD-5B17-C41A-D97E-3980516DC1B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666917" y="2664887"/>
            <a:ext cx="6858166" cy="3254024"/>
          </a:xfrm>
        </p:spPr>
      </p:pic>
      <p:pic>
        <p:nvPicPr>
          <p:cNvPr id="17" name="Espace réservé du contenu 16">
            <a:extLst>
              <a:ext uri="{FF2B5EF4-FFF2-40B4-BE49-F238E27FC236}">
                <a16:creationId xmlns:a16="http://schemas.microsoft.com/office/drawing/2014/main" id="{5771F8B6-29D9-BE74-6567-6345080A5EE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2666917" y="939089"/>
            <a:ext cx="6858166" cy="1277836"/>
          </a:xfrm>
        </p:spPr>
      </p:pic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D20E2BAC-C62E-C1BB-E1E6-A08BC95755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A2A2D4D-1C13-1E7A-07ED-08FBCC035C46}"/>
              </a:ext>
            </a:extLst>
          </p:cNvPr>
          <p:cNvSpPr txBox="1"/>
          <p:nvPr/>
        </p:nvSpPr>
        <p:spPr>
          <a:xfrm>
            <a:off x="2666917" y="2145769"/>
            <a:ext cx="685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Chaine de tâches critiques sélectionnée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88FC29BB-7EF2-770B-581C-407962BDD541}"/>
              </a:ext>
            </a:extLst>
          </p:cNvPr>
          <p:cNvSpPr txBox="1"/>
          <p:nvPr/>
        </p:nvSpPr>
        <p:spPr>
          <a:xfrm>
            <a:off x="2666917" y="5900661"/>
            <a:ext cx="685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Tâches non critiques sélectionnées</a:t>
            </a:r>
          </a:p>
        </p:txBody>
      </p:sp>
    </p:spTree>
    <p:extLst>
      <p:ext uri="{BB962C8B-B14F-4D97-AF65-F5344CB8AC3E}">
        <p14:creationId xmlns:p14="http://schemas.microsoft.com/office/powerpoint/2010/main" val="479611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BE357-BC90-A868-EBF1-902378856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du mécanisme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FA131604-61A2-0765-44B3-9908321CD840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05883" y="1179513"/>
                <a:ext cx="5590117" cy="48291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fr-FR" dirty="0"/>
                  <a:t> →	</a:t>
                </a:r>
                <a:r>
                  <a:rPr lang="fr-FR" sz="2800" i="1" dirty="0"/>
                  <a:t>2 ms</a:t>
                </a:r>
                <a:br>
                  <a:rPr lang="fr-FR" dirty="0"/>
                </a:br>
                <a:r>
                  <a:rPr lang="fr-FR" dirty="0"/>
                  <a:t>Période de surveillance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sw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	→ </a:t>
                </a:r>
                <a:r>
                  <a:rPr lang="fr-FR" sz="2800" i="1" dirty="0"/>
                  <a:t>négligeable (µs)</a:t>
                </a:r>
                <a:br>
                  <a:rPr lang="fr-FR" dirty="0"/>
                </a:br>
                <a:r>
                  <a:rPr lang="fr-FR" dirty="0"/>
                  <a:t>Temps de passage en mode dégradé</a:t>
                </a:r>
              </a:p>
              <a:p>
                <a:endParaRPr lang="fr-FR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>
                        <a:latin typeface="Cambria Math" panose="02040503050406030204" pitchFamily="18" charset="0"/>
                      </a:rPr>
                      <m:t>rWCRT</m:t>
                    </m:r>
                    <m:d>
                      <m:d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i="1"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fr-F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fr-FR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→ </a:t>
                </a:r>
                <a:br>
                  <a:rPr lang="fr-FR" dirty="0"/>
                </a:br>
                <a:r>
                  <a:rPr lang="fr-FR" dirty="0"/>
                  <a:t>Pires temps de réponse restants en mode dégradé</a:t>
                </a:r>
              </a:p>
              <a:p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FA131604-61A2-0765-44B3-9908321CD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05883" y="1179513"/>
                <a:ext cx="5590117" cy="4829175"/>
              </a:xfrm>
              <a:blipFill>
                <a:blip r:embed="rId2"/>
                <a:stretch>
                  <a:fillRect t="-1639" b="-29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3E4F13-883F-1CD0-4575-8E874B5B5E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CC7E06DE-B31B-2884-CC2D-F051E486D3B0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942" y="1179513"/>
            <a:ext cx="5337175" cy="270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569894-FD8A-0E95-1F4F-7C904C675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205" y="4062480"/>
            <a:ext cx="4952667" cy="1741972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61FDD941-6620-53E1-1DB9-CFB39C145DE3}"/>
              </a:ext>
            </a:extLst>
          </p:cNvPr>
          <p:cNvCxnSpPr/>
          <p:nvPr/>
        </p:nvCxnSpPr>
        <p:spPr>
          <a:xfrm>
            <a:off x="7285383" y="3369366"/>
            <a:ext cx="3081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59F39CB1-01E5-E8D5-1A86-5E20F1EFE680}"/>
              </a:ext>
            </a:extLst>
          </p:cNvPr>
          <p:cNvCxnSpPr>
            <a:cxnSpLocks/>
          </p:cNvCxnSpPr>
          <p:nvPr/>
        </p:nvCxnSpPr>
        <p:spPr>
          <a:xfrm>
            <a:off x="8232913" y="3382619"/>
            <a:ext cx="2443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3B8DEF07-9DF5-B4C7-ED69-145C9F0D3E4C}"/>
              </a:ext>
            </a:extLst>
          </p:cNvPr>
          <p:cNvCxnSpPr>
            <a:cxnSpLocks/>
          </p:cNvCxnSpPr>
          <p:nvPr/>
        </p:nvCxnSpPr>
        <p:spPr>
          <a:xfrm>
            <a:off x="9326493" y="3382619"/>
            <a:ext cx="2651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937957B2-4C88-6683-7BC1-48C3142017F3}"/>
              </a:ext>
            </a:extLst>
          </p:cNvPr>
          <p:cNvCxnSpPr>
            <a:cxnSpLocks/>
          </p:cNvCxnSpPr>
          <p:nvPr/>
        </p:nvCxnSpPr>
        <p:spPr>
          <a:xfrm>
            <a:off x="10163175" y="3382619"/>
            <a:ext cx="4966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939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BE357-BC90-A868-EBF1-902378856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Analyses du mécanisme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131604-61A2-0765-44B3-9908321CD84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590117" cy="4829175"/>
          </a:xfrm>
        </p:spPr>
        <p:txBody>
          <a:bodyPr>
            <a:normAutofit/>
          </a:bodyPr>
          <a:lstStyle/>
          <a:p>
            <a:r>
              <a:rPr lang="fr-FR" dirty="0"/>
              <a:t>Empreinte de l’Agent de Surveillance et Contrôle</a:t>
            </a:r>
          </a:p>
          <a:p>
            <a:pPr lvl="1"/>
            <a:r>
              <a:rPr lang="fr-FR" dirty="0"/>
              <a:t>Tests de 100 s</a:t>
            </a:r>
          </a:p>
          <a:p>
            <a:pPr lvl="1"/>
            <a:r>
              <a:rPr lang="fr-FR" dirty="0"/>
              <a:t>340ms de temps total d’exécution </a:t>
            </a:r>
          </a:p>
          <a:p>
            <a:pPr lvl="2"/>
            <a:r>
              <a:rPr lang="fr-FR" dirty="0"/>
              <a:t>68 </a:t>
            </a:r>
            <a:r>
              <a:rPr lang="fr-FR" sz="2400" i="1" dirty="0"/>
              <a:t>µs / période</a:t>
            </a:r>
          </a:p>
          <a:p>
            <a:pPr lvl="2"/>
            <a:r>
              <a:rPr lang="fr-FR" i="1" dirty="0">
                <a:solidFill>
                  <a:schemeClr val="accent2"/>
                </a:solidFill>
              </a:rPr>
              <a:t>PIRE TEMPS</a:t>
            </a:r>
            <a:endParaRPr lang="fr-FR" sz="2400" i="1" dirty="0">
              <a:solidFill>
                <a:schemeClr val="accent2"/>
              </a:solidFill>
            </a:endParaRPr>
          </a:p>
          <a:p>
            <a:pPr lvl="2"/>
            <a:r>
              <a:rPr lang="fr-FR" i="1" dirty="0"/>
              <a:t>→ </a:t>
            </a:r>
            <a:r>
              <a:rPr lang="fr-FR" dirty="0"/>
              <a:t>0,34% d’utilisation CPU</a:t>
            </a:r>
          </a:p>
          <a:p>
            <a:pPr lvl="1"/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3E4F13-883F-1CD0-4575-8E874B5B5E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3EDCB5F0-534B-439F-C307-C8273C2CBE41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98"/>
          <a:stretch/>
        </p:blipFill>
        <p:spPr bwMode="auto">
          <a:xfrm>
            <a:off x="6348413" y="1972282"/>
            <a:ext cx="5337175" cy="324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Ellipse 18">
            <a:extLst>
              <a:ext uri="{FF2B5EF4-FFF2-40B4-BE49-F238E27FC236}">
                <a16:creationId xmlns:a16="http://schemas.microsoft.com/office/drawing/2014/main" id="{D69D205A-625C-56F0-AA76-58805112FC40}"/>
              </a:ext>
            </a:extLst>
          </p:cNvPr>
          <p:cNvSpPr/>
          <p:nvPr/>
        </p:nvSpPr>
        <p:spPr>
          <a:xfrm rot="3932973">
            <a:off x="8382372" y="2646698"/>
            <a:ext cx="1269256" cy="2933888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47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FF0A2D-724A-31CB-3349-5F26B539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Impacts sur la chaine de tâches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9CDC149-AEF6-0BD1-9FB3-4F99DE0776F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37542" y="1585118"/>
            <a:ext cx="5337175" cy="3960070"/>
          </a:xfrm>
        </p:spPr>
      </p:pic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5F4C20-F0C6-4741-1A47-C0C738D2AB6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4002" y="1201477"/>
            <a:ext cx="5337175" cy="4829175"/>
          </a:xfrm>
        </p:spPr>
        <p:txBody>
          <a:bodyPr/>
          <a:lstStyle/>
          <a:p>
            <a:r>
              <a:rPr lang="fr-FR" dirty="0"/>
              <a:t>Chaine de tâches en </a:t>
            </a:r>
            <a:r>
              <a:rPr lang="fr-FR" dirty="0">
                <a:solidFill>
                  <a:schemeClr val="accent1"/>
                </a:solidFill>
              </a:rPr>
              <a:t>mode dégradé</a:t>
            </a:r>
          </a:p>
          <a:p>
            <a:pPr lvl="1"/>
            <a:r>
              <a:rPr lang="fr-FR" dirty="0"/>
              <a:t>Caractérisation pour l’Agent de Surveillance et Contrôle</a:t>
            </a:r>
          </a:p>
          <a:p>
            <a:r>
              <a:rPr lang="fr-FR" dirty="0"/>
              <a:t>Chaine de tâche en </a:t>
            </a:r>
            <a:r>
              <a:rPr lang="fr-FR" dirty="0">
                <a:solidFill>
                  <a:schemeClr val="accent1"/>
                </a:solidFill>
              </a:rPr>
              <a:t>mode nominal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Interférences des tâches non critiques</a:t>
            </a:r>
          </a:p>
          <a:p>
            <a:r>
              <a:rPr lang="fr-FR" dirty="0">
                <a:solidFill>
                  <a:schemeClr val="tx1"/>
                </a:solidFill>
              </a:rPr>
              <a:t>Ajout du Contrôle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BF1555-976C-D7BE-EFED-803534F3E7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E5A2C48-A121-4A88-AA58-941C8B913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825" y="1591468"/>
            <a:ext cx="5304820" cy="393583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C503B1AD-1FEC-F3F8-6DDB-B66C806B9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289" y="1604817"/>
            <a:ext cx="5271116" cy="3926662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A5CB4FB-9262-5853-987B-38EBEFCE4E67}"/>
              </a:ext>
            </a:extLst>
          </p:cNvPr>
          <p:cNvCxnSpPr/>
          <p:nvPr/>
        </p:nvCxnSpPr>
        <p:spPr>
          <a:xfrm flipV="1">
            <a:off x="10328529" y="2968253"/>
            <a:ext cx="0" cy="21082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98451B86-EB64-16BA-C7E8-62B42BE6618C}"/>
              </a:ext>
            </a:extLst>
          </p:cNvPr>
          <p:cNvSpPr txBox="1"/>
          <p:nvPr/>
        </p:nvSpPr>
        <p:spPr>
          <a:xfrm>
            <a:off x="10117655" y="2598921"/>
            <a:ext cx="46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</a:t>
            </a:r>
            <a:r>
              <a:rPr lang="fr-FR" baseline="-25000" dirty="0"/>
              <a:t>C</a:t>
            </a:r>
            <a:endParaRPr lang="fr-FR" dirty="0"/>
          </a:p>
        </p:txBody>
      </p:sp>
      <p:pic>
        <p:nvPicPr>
          <p:cNvPr id="15" name="Graphique 14" descr="Avertissement">
            <a:extLst>
              <a:ext uri="{FF2B5EF4-FFF2-40B4-BE49-F238E27FC236}">
                <a16:creationId xmlns:a16="http://schemas.microsoft.com/office/drawing/2014/main" id="{73B11240-FA78-2997-1F91-79F96A872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64019" y="4474716"/>
            <a:ext cx="369864" cy="36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4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FF0A2D-724A-31CB-3349-5F26B539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Impacts sur la chaine de tâches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5F4C20-F0C6-4741-1A47-C0C738D2AB6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43058" y="2395329"/>
            <a:ext cx="5843057" cy="979521"/>
          </a:xfrm>
        </p:spPr>
        <p:txBody>
          <a:bodyPr>
            <a:normAutofit fontScale="70000" lnSpcReduction="20000"/>
          </a:bodyPr>
          <a:lstStyle/>
          <a:p>
            <a:r>
              <a:rPr lang="fr-FR" dirty="0">
                <a:solidFill>
                  <a:schemeClr val="tx1"/>
                </a:solidFill>
              </a:rPr>
              <a:t>100% de respect de l’échéance bout-en-bout 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PAR RAPPORT A….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BF1555-976C-D7BE-EFED-803534F3E7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8E2E28-E6FB-BF89-A2C8-3105CFC9EE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Analyses du mécanisme</a:t>
            </a:r>
          </a:p>
          <a:p>
            <a:endParaRPr lang="fr-FR" dirty="0"/>
          </a:p>
          <a:p>
            <a:r>
              <a:rPr lang="fr-FR" dirty="0"/>
              <a:t>Efficacité</a:t>
            </a:r>
          </a:p>
          <a:p>
            <a:pPr lvl="2"/>
            <a:r>
              <a:rPr lang="fr-FR" dirty="0"/>
              <a:t>Taux d’échéances garanties</a:t>
            </a:r>
          </a:p>
          <a:p>
            <a:r>
              <a:rPr lang="fr-FR" dirty="0"/>
              <a:t>Qualité</a:t>
            </a:r>
          </a:p>
          <a:p>
            <a:pPr lvl="2"/>
            <a:r>
              <a:rPr lang="fr-FR" dirty="0"/>
              <a:t>Taux de faux-positifs</a:t>
            </a:r>
          </a:p>
          <a:p>
            <a:r>
              <a:rPr lang="fr-FR" dirty="0"/>
              <a:t>Performance</a:t>
            </a:r>
          </a:p>
          <a:p>
            <a:pPr lvl="2"/>
            <a:r>
              <a:rPr lang="fr-FR" dirty="0"/>
              <a:t>Temps libéré aux tâches non critiques</a:t>
            </a:r>
          </a:p>
        </p:txBody>
      </p:sp>
      <p:sp>
        <p:nvSpPr>
          <p:cNvPr id="16" name="Espace réservé du contenu 3">
            <a:extLst>
              <a:ext uri="{FF2B5EF4-FFF2-40B4-BE49-F238E27FC236}">
                <a16:creationId xmlns:a16="http://schemas.microsoft.com/office/drawing/2014/main" id="{D0865466-02CB-80C7-84E2-BBFB374FCECA}"/>
              </a:ext>
            </a:extLst>
          </p:cNvPr>
          <p:cNvSpPr txBox="1">
            <a:spLocks/>
          </p:cNvSpPr>
          <p:nvPr/>
        </p:nvSpPr>
        <p:spPr>
          <a:xfrm>
            <a:off x="5843059" y="4435062"/>
            <a:ext cx="5843058" cy="1573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Lucida Grande"/>
              <a:buChar char="&gt;"/>
              <a:defRPr sz="32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8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400" kern="1200">
                <a:solidFill>
                  <a:srgbClr val="7F7F7F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–"/>
              <a:defRPr sz="20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tx1"/>
                </a:solidFill>
              </a:rPr>
              <a:t>81,16% de temps disponible aux tâches non critiques (18,84% d’arrêt)</a:t>
            </a:r>
          </a:p>
        </p:txBody>
      </p:sp>
      <p:sp>
        <p:nvSpPr>
          <p:cNvPr id="20" name="Espace réservé du contenu 3">
            <a:extLst>
              <a:ext uri="{FF2B5EF4-FFF2-40B4-BE49-F238E27FC236}">
                <a16:creationId xmlns:a16="http://schemas.microsoft.com/office/drawing/2014/main" id="{66338476-BA53-10BF-B035-DA1C718889CA}"/>
              </a:ext>
            </a:extLst>
          </p:cNvPr>
          <p:cNvSpPr txBox="1">
            <a:spLocks/>
          </p:cNvSpPr>
          <p:nvPr/>
        </p:nvSpPr>
        <p:spPr>
          <a:xfrm>
            <a:off x="5843058" y="3429000"/>
            <a:ext cx="5843057" cy="89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Lucida Grande"/>
              <a:buChar char="&gt;"/>
              <a:defRPr sz="32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8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400" kern="1200">
                <a:solidFill>
                  <a:srgbClr val="7F7F7F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–"/>
              <a:defRPr sz="20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rgbClr val="001A3A"/>
                </a:solidFill>
                <a:latin typeface="+mn-lt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tx1"/>
                </a:solidFill>
              </a:rPr>
              <a:t>0,6% de faux positifs</a:t>
            </a:r>
          </a:p>
        </p:txBody>
      </p:sp>
    </p:spTree>
    <p:extLst>
      <p:ext uri="{BB962C8B-B14F-4D97-AF65-F5344CB8AC3E}">
        <p14:creationId xmlns:p14="http://schemas.microsoft.com/office/powerpoint/2010/main" val="30598853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C549A0-C76C-4745-E570-28DB5838BC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Conclusions et Perspectives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3105C91-B05D-050A-5BAB-A75F182259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317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941CAC-65AA-F429-40F9-9E2960A1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Évolutions des technologies embarquées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B0A7AD-F2F9-8152-A737-A2999D6063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5717117" cy="482917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fr-FR" dirty="0"/>
              <a:t>Évolutions logicielles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Algorithmes complexes</a:t>
            </a:r>
          </a:p>
          <a:p>
            <a:pPr>
              <a:spcBef>
                <a:spcPts val="1200"/>
              </a:spcBef>
            </a:pPr>
            <a:r>
              <a:rPr lang="fr-FR" dirty="0"/>
              <a:t>Évolutions matérielles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Électronique compacte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↗ fréquence ⇨ parallélisation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Calculateurs puissants</a:t>
            </a:r>
          </a:p>
          <a:p>
            <a:pPr>
              <a:spcBef>
                <a:spcPts val="1200"/>
              </a:spcBef>
            </a:pPr>
            <a:r>
              <a:rPr lang="fr-FR" dirty="0"/>
              <a:t>Contraintes industrielles</a:t>
            </a:r>
          </a:p>
          <a:p>
            <a:pPr lvl="2">
              <a:spcBef>
                <a:spcPts val="1200"/>
              </a:spcBef>
            </a:pPr>
            <a:r>
              <a:rPr lang="fr-FR" dirty="0"/>
              <a:t>Encombrement, poids</a:t>
            </a:r>
          </a:p>
          <a:p>
            <a:pPr lvl="2">
              <a:spcBef>
                <a:spcPts val="1200"/>
              </a:spcBef>
            </a:pPr>
            <a:r>
              <a:rPr lang="fr-FR" dirty="0"/>
              <a:t>Temps et coût de développement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1C3A62B-7732-C555-C1EA-9177E52BCF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5D10B8BA-50B8-D5FE-0026-81981D0E5B3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6348413" y="1917700"/>
            <a:ext cx="5551911" cy="3227951"/>
          </a:xfrm>
          <a:prstGeom prst="rect">
            <a:avLst/>
          </a:prstGeom>
        </p:spPr>
      </p:pic>
      <p:pic>
        <p:nvPicPr>
          <p:cNvPr id="7" name="Picture 12">
            <a:extLst>
              <a:ext uri="{FF2B5EF4-FFF2-40B4-BE49-F238E27FC236}">
                <a16:creationId xmlns:a16="http://schemas.microsoft.com/office/drawing/2014/main" id="{D3B918BD-40F9-8348-D15E-07C4A7EEE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590" y="1519482"/>
            <a:ext cx="1502410" cy="101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937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55BAE44-8319-E7BA-5027-79BEB6BE5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29AEF136-0797-70B5-F669-CA986D1E4F7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5883" y="1179513"/>
            <a:ext cx="11180233" cy="506226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Respect des échéances temps-réel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Exploitation maximum des ressources de calcul</a:t>
            </a:r>
          </a:p>
          <a:p>
            <a:pPr marL="0" indent="0" algn="ctr">
              <a:buNone/>
            </a:pPr>
            <a:r>
              <a:rPr lang="fr-FR" b="1" dirty="0"/>
              <a:t>Deux objectifs antinomiques</a:t>
            </a:r>
          </a:p>
          <a:p>
            <a:pPr marL="0" indent="0" algn="ctr">
              <a:buNone/>
            </a:pPr>
            <a:endParaRPr lang="fr-FR" b="1" dirty="0"/>
          </a:p>
          <a:p>
            <a:pPr marL="0" indent="0" algn="ctr">
              <a:buNone/>
            </a:pPr>
            <a:r>
              <a:rPr lang="fr-FR" sz="3600" dirty="0"/>
              <a:t>Nouvelle approche axée sur les </a:t>
            </a:r>
            <a:r>
              <a:rPr lang="fr-FR" sz="3600" dirty="0">
                <a:solidFill>
                  <a:schemeClr val="accent1"/>
                </a:solidFill>
              </a:rPr>
              <a:t>chaines de tâches</a:t>
            </a:r>
            <a:r>
              <a:rPr lang="fr-FR" sz="3600" dirty="0">
                <a:solidFill>
                  <a:schemeClr val="tx1"/>
                </a:solidFill>
              </a:rPr>
              <a:t>, </a:t>
            </a:r>
            <a:r>
              <a:rPr lang="fr-FR" sz="3600" dirty="0"/>
              <a:t>adaptée au contexte industriel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6791593-3A8F-88FB-0312-C59A6B6644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7600E56-B925-12D0-813A-53CAC0EDA4EF}"/>
              </a:ext>
            </a:extLst>
          </p:cNvPr>
          <p:cNvSpPr txBox="1"/>
          <p:nvPr/>
        </p:nvSpPr>
        <p:spPr>
          <a:xfrm>
            <a:off x="667666" y="4393583"/>
            <a:ext cx="5178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Wingdings" panose="05000000000000000000" charset="0"/>
                <a:ea typeface="+mn-ea"/>
                <a:cs typeface="Wingdings" panose="05000000000000000000" charset="0"/>
              </a:rPr>
              <a:t>Ø</a:t>
            </a:r>
            <a:r>
              <a:rPr kumimoji="0" lang="fr-F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mbria" panose="02040503050406030204"/>
                <a:ea typeface="+mn-ea"/>
                <a:cs typeface="+mn-lt"/>
              </a:rPr>
              <a:t> </a:t>
            </a:r>
            <a:endParaRPr lang="fr-FR" sz="2400" dirty="0">
              <a:solidFill>
                <a:schemeClr val="tx2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45FD467-0F32-1E70-6B99-36F6ED1DE35F}"/>
              </a:ext>
            </a:extLst>
          </p:cNvPr>
          <p:cNvSpPr txBox="1"/>
          <p:nvPr/>
        </p:nvSpPr>
        <p:spPr>
          <a:xfrm flipV="1">
            <a:off x="11006450" y="4393583"/>
            <a:ext cx="5178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Wingdings" panose="05000000000000000000" charset="0"/>
                <a:ea typeface="+mn-ea"/>
                <a:cs typeface="Wingdings" panose="05000000000000000000" charset="0"/>
              </a:rPr>
              <a:t>Ø</a:t>
            </a:r>
            <a:r>
              <a:rPr kumimoji="0" lang="fr-F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mbria" panose="02040503050406030204"/>
                <a:ea typeface="+mn-ea"/>
                <a:cs typeface="+mn-lt"/>
              </a:rPr>
              <a:t> </a:t>
            </a:r>
            <a:endParaRPr lang="fr-FR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46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9CCD7950-C609-ACB7-0142-07452C6B2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6618E3F-3ADF-096E-E317-88D001B721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Solution d’</a:t>
            </a:r>
            <a:r>
              <a:rPr lang="fr-FR" dirty="0">
                <a:solidFill>
                  <a:schemeClr val="accent1"/>
                </a:solidFill>
              </a:rPr>
              <a:t>anticipation dynamique </a:t>
            </a:r>
            <a:br>
              <a:rPr lang="fr-FR" dirty="0">
                <a:solidFill>
                  <a:schemeClr val="accent1"/>
                </a:solidFill>
              </a:rPr>
            </a:br>
            <a:r>
              <a:rPr lang="fr-FR" dirty="0"/>
              <a:t>par Surveillance et Contrôle temps-réel</a:t>
            </a:r>
          </a:p>
          <a:p>
            <a:endParaRPr lang="fr-FR" dirty="0"/>
          </a:p>
          <a:p>
            <a:r>
              <a:rPr lang="fr-FR" dirty="0"/>
              <a:t>Protocoles de </a:t>
            </a:r>
            <a:r>
              <a:rPr lang="fr-FR" dirty="0">
                <a:solidFill>
                  <a:schemeClr val="accent1"/>
                </a:solidFill>
              </a:rPr>
              <a:t>caractérisation</a:t>
            </a:r>
            <a:r>
              <a:rPr lang="fr-FR" dirty="0"/>
              <a:t> de tâches et </a:t>
            </a:r>
            <a:br>
              <a:rPr lang="fr-FR" dirty="0"/>
            </a:br>
            <a:r>
              <a:rPr lang="fr-FR" dirty="0"/>
              <a:t>de </a:t>
            </a:r>
            <a:r>
              <a:rPr lang="fr-FR" dirty="0">
                <a:solidFill>
                  <a:schemeClr val="accent1"/>
                </a:solidFill>
              </a:rPr>
              <a:t>configuration</a:t>
            </a:r>
            <a:r>
              <a:rPr lang="fr-FR" dirty="0"/>
              <a:t> du mécanisme</a:t>
            </a:r>
          </a:p>
          <a:p>
            <a:pPr lvl="1"/>
            <a:r>
              <a:rPr lang="fr-FR" dirty="0"/>
              <a:t>Diagnostics d’exécution,</a:t>
            </a:r>
          </a:p>
          <a:p>
            <a:pPr lvl="1"/>
            <a:r>
              <a:rPr lang="fr-FR" dirty="0"/>
              <a:t>Outils de mise en place de la solution</a:t>
            </a:r>
          </a:p>
          <a:p>
            <a:pPr lvl="1"/>
            <a:endParaRPr lang="fr-FR" dirty="0"/>
          </a:p>
          <a:p>
            <a:r>
              <a:rPr lang="fr-FR" dirty="0"/>
              <a:t>Plateforme expérimentale de test complète</a:t>
            </a:r>
          </a:p>
          <a:p>
            <a:pPr lvl="1"/>
            <a:r>
              <a:rPr lang="fr-FR" dirty="0"/>
              <a:t>Résultats démonstratifs encourageants 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752BB3A-1792-3EDC-4F1F-A932353838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04136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00E516-308E-EC4E-D39E-75993CAC9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FAE57D-A5E5-D557-77D6-AD83D773E11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Performances du mécanisme dépendantes du système</a:t>
            </a:r>
          </a:p>
          <a:p>
            <a:endParaRPr lang="fr-FR" dirty="0"/>
          </a:p>
          <a:p>
            <a:r>
              <a:rPr lang="fr-FR" dirty="0"/>
              <a:t>Prise en compte de plusieurs chaines de tâches</a:t>
            </a:r>
          </a:p>
          <a:p>
            <a:endParaRPr lang="fr-FR" dirty="0"/>
          </a:p>
          <a:p>
            <a:r>
              <a:rPr lang="fr-FR" dirty="0"/>
              <a:t>Utilisation de modes dégradés intermédiaires</a:t>
            </a:r>
          </a:p>
          <a:p>
            <a:pPr lvl="1"/>
            <a:endParaRPr lang="fr-FR" dirty="0"/>
          </a:p>
          <a:p>
            <a:r>
              <a:rPr lang="fr-FR" dirty="0"/>
              <a:t>Extension à plusieurs niveaux de criticités</a:t>
            </a: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E3A1EF-30D9-E789-F5F9-9D39638A9E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90671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11E4404-659C-B38E-04DB-FCE551B9E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216000" rIns="216000">
            <a:noAutofit/>
          </a:bodyPr>
          <a:lstStyle/>
          <a:p>
            <a:pPr algn="r"/>
            <a:r>
              <a:rPr lang="pt-BR" sz="4000" dirty="0">
                <a:effectLst/>
              </a:rPr>
              <a:t>Prévention des fautes temporelles sur architectures multicœur pour les systèmes à criticité mixte</a:t>
            </a:r>
            <a:endParaRPr lang="fr-FR" sz="4000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A0DC37D5-317F-9FD9-0545-E35235864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421603"/>
            <a:ext cx="12084080" cy="605901"/>
          </a:xfrm>
        </p:spPr>
        <p:txBody>
          <a:bodyPr/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Daniel </a:t>
            </a:r>
            <a:r>
              <a:rPr lang="fr-FR" b="1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Loche vous remercie pour votre attention.</a:t>
            </a:r>
          </a:p>
          <a:p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fr-FR" cap="small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959CFCA-2226-B837-BF30-3B35EA3F86D8}"/>
              </a:ext>
            </a:extLst>
          </p:cNvPr>
          <p:cNvSpPr txBox="1"/>
          <p:nvPr/>
        </p:nvSpPr>
        <p:spPr>
          <a:xfrm>
            <a:off x="6872670" y="118848"/>
            <a:ext cx="3403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600" dirty="0">
                <a:cs typeface="Arial" panose="020B0604020202020204" pitchFamily="34" charset="0"/>
              </a:rPr>
              <a:t>Soutenance de Thèse, 1</a:t>
            </a:r>
            <a:r>
              <a:rPr lang="fr-FR" sz="1600" baseline="30000" dirty="0">
                <a:cs typeface="Arial" panose="020B0604020202020204" pitchFamily="34" charset="0"/>
              </a:rPr>
              <a:t>er</a:t>
            </a:r>
            <a:r>
              <a:rPr lang="fr-FR" sz="1600" dirty="0">
                <a:cs typeface="Arial" panose="020B0604020202020204" pitchFamily="34" charset="0"/>
              </a:rPr>
              <a:t> Juillet 2022</a:t>
            </a:r>
          </a:p>
          <a:p>
            <a:pPr algn="r"/>
            <a:r>
              <a:rPr lang="fr-FR" sz="1600" dirty="0">
                <a:cs typeface="Arial" panose="020B0604020202020204" pitchFamily="34" charset="0"/>
              </a:rPr>
              <a:t>LAAS-CNRS, Toulouse, FRANCE</a:t>
            </a:r>
          </a:p>
        </p:txBody>
      </p:sp>
      <p:sp>
        <p:nvSpPr>
          <p:cNvPr id="9" name="Sous-titre 4">
            <a:extLst>
              <a:ext uri="{FF2B5EF4-FFF2-40B4-BE49-F238E27FC236}">
                <a16:creationId xmlns:a16="http://schemas.microsoft.com/office/drawing/2014/main" id="{20753F05-CD8F-2EAE-88A1-967A145361D1}"/>
              </a:ext>
            </a:extLst>
          </p:cNvPr>
          <p:cNvSpPr txBox="1">
            <a:spLocks/>
          </p:cNvSpPr>
          <p:nvPr/>
        </p:nvSpPr>
        <p:spPr>
          <a:xfrm>
            <a:off x="1828800" y="4482484"/>
            <a:ext cx="8534400" cy="17496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Lucida Grande"/>
              <a:buNone/>
              <a:defRPr sz="3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Directeurs de Thèse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Jean-Charles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Fabre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Michael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Lauer</a:t>
            </a:r>
          </a:p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Rapportrice et Rapporteur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Liliana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Cucu-Grosjean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et Emmanuel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Grolleau</a:t>
            </a:r>
          </a:p>
          <a:p>
            <a:pPr algn="l"/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Examinatrice et Examinateur</a:t>
            </a:r>
            <a:b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Claire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Pagetti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Sébastien </a:t>
            </a:r>
            <a:r>
              <a:rPr lang="fr-FR" sz="2000" cap="small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Faucou</a:t>
            </a:r>
          </a:p>
          <a:p>
            <a:pPr algn="l"/>
            <a:endParaRPr lang="fr-FR" sz="2000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fr-FR" sz="2000" b="1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fr-FR" sz="2000" cap="small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116CA70-AE03-AF49-BDF1-BD3AF0638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514" y="5688808"/>
            <a:ext cx="1515566" cy="543316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3757A899-83D9-44D9-47F5-A0164E8FA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306" y="118849"/>
            <a:ext cx="1512774" cy="76466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548E999-C0A6-ACBC-2658-2DDB659B2C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94" t="-10541" r="-5241" b="-8041"/>
          <a:stretch/>
        </p:blipFill>
        <p:spPr>
          <a:xfrm>
            <a:off x="3729934" y="6413226"/>
            <a:ext cx="663161" cy="359939"/>
          </a:xfrm>
          <a:prstGeom prst="rect">
            <a:avLst/>
          </a:prstGeom>
          <a:solidFill>
            <a:schemeClr val="bg1"/>
          </a:solidFill>
          <a:effectLst/>
        </p:spPr>
      </p:pic>
    </p:spTree>
    <p:extLst>
      <p:ext uri="{BB962C8B-B14F-4D97-AF65-F5344CB8AC3E}">
        <p14:creationId xmlns:p14="http://schemas.microsoft.com/office/powerpoint/2010/main" val="71066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603430-127B-D7FE-37D6-66E420E3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du domaine automobile</a:t>
            </a:r>
          </a:p>
        </p:txBody>
      </p:sp>
      <p:pic>
        <p:nvPicPr>
          <p:cNvPr id="40" name="Espace réservé du contenu 39">
            <a:extLst>
              <a:ext uri="{FF2B5EF4-FFF2-40B4-BE49-F238E27FC236}">
                <a16:creationId xmlns:a16="http://schemas.microsoft.com/office/drawing/2014/main" id="{07FA010E-5593-8A63-3EBE-584191A707B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676884" y="2309738"/>
            <a:ext cx="5337175" cy="2795662"/>
          </a:xfrm>
          <a:prstGeom prst="rect">
            <a:avLst/>
          </a:prstGeom>
        </p:spPr>
      </p:pic>
      <p:pic>
        <p:nvPicPr>
          <p:cNvPr id="41" name="Espace réservé du contenu 40">
            <a:extLst>
              <a:ext uri="{FF2B5EF4-FFF2-40B4-BE49-F238E27FC236}">
                <a16:creationId xmlns:a16="http://schemas.microsoft.com/office/drawing/2014/main" id="{BE78B605-9A6D-B4B7-03AC-2DEB6B5CE465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6195034" y="2309738"/>
            <a:ext cx="5337175" cy="2795662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017963F-2C4A-B42D-7C6E-E3120E7A5E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9EB1C48-6793-103E-0078-FA0AF5AD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5105400"/>
            <a:ext cx="5337175" cy="765175"/>
          </a:xfrm>
        </p:spPr>
        <p:txBody>
          <a:bodyPr/>
          <a:lstStyle/>
          <a:p>
            <a:pPr algn="ctr"/>
            <a:r>
              <a:rPr lang="fr-FR" dirty="0"/>
              <a:t>Architecture Fédérée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F899AC2-2BFF-C586-ACC5-3DE88273A5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5105400"/>
            <a:ext cx="5342916" cy="765175"/>
          </a:xfrm>
        </p:spPr>
        <p:txBody>
          <a:bodyPr/>
          <a:lstStyle/>
          <a:p>
            <a:pPr algn="ctr"/>
            <a:r>
              <a:rPr lang="fr-FR" dirty="0"/>
              <a:t>Architecture Intégrée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9E3501B-63AB-D094-4D3A-7E767B38F91F}"/>
              </a:ext>
            </a:extLst>
          </p:cNvPr>
          <p:cNvGrpSpPr/>
          <p:nvPr/>
        </p:nvGrpSpPr>
        <p:grpSpPr>
          <a:xfrm>
            <a:off x="9240152" y="2042677"/>
            <a:ext cx="843775" cy="1130347"/>
            <a:chOff x="9417295" y="2856661"/>
            <a:chExt cx="903836" cy="1300032"/>
          </a:xfrm>
        </p:grpSpPr>
        <p:cxnSp>
          <p:nvCxnSpPr>
            <p:cNvPr id="9" name="Connecteur droit avec flèche 17">
              <a:extLst>
                <a:ext uri="{FF2B5EF4-FFF2-40B4-BE49-F238E27FC236}">
                  <a16:creationId xmlns:a16="http://schemas.microsoft.com/office/drawing/2014/main" id="{66E2E549-6CE3-C1A6-B0DA-506F782D96E0}"/>
                </a:ext>
              </a:extLst>
            </p:cNvPr>
            <p:cNvCxnSpPr>
              <a:stCxn id="10" idx="1"/>
            </p:cNvCxnSpPr>
            <p:nvPr/>
          </p:nvCxnSpPr>
          <p:spPr>
            <a:xfrm rot="10800000" flipV="1">
              <a:off x="9417295" y="3139056"/>
              <a:ext cx="339059" cy="1017637"/>
            </a:xfrm>
            <a:prstGeom prst="curvedConnector2">
              <a:avLst/>
            </a:prstGeom>
            <a:ln w="28575"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Graphique 9" descr="Document">
              <a:extLst>
                <a:ext uri="{FF2B5EF4-FFF2-40B4-BE49-F238E27FC236}">
                  <a16:creationId xmlns:a16="http://schemas.microsoft.com/office/drawing/2014/main" id="{9138248D-865A-B525-CEB6-35166D37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756347" y="2856661"/>
              <a:ext cx="564784" cy="564784"/>
            </a:xfrm>
            <a:prstGeom prst="rect">
              <a:avLst/>
            </a:prstGeom>
          </p:spPr>
        </p:pic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4BE7B17D-CDF8-4A5C-6507-8C2031B9B4F9}"/>
              </a:ext>
            </a:extLst>
          </p:cNvPr>
          <p:cNvGrpSpPr/>
          <p:nvPr/>
        </p:nvGrpSpPr>
        <p:grpSpPr>
          <a:xfrm>
            <a:off x="1789564" y="1987717"/>
            <a:ext cx="701620" cy="1654504"/>
            <a:chOff x="284561" y="2910234"/>
            <a:chExt cx="841696" cy="1984818"/>
          </a:xfrm>
        </p:grpSpPr>
        <p:pic>
          <p:nvPicPr>
            <p:cNvPr id="36" name="Image 35">
              <a:extLst>
                <a:ext uri="{FF2B5EF4-FFF2-40B4-BE49-F238E27FC236}">
                  <a16:creationId xmlns:a16="http://schemas.microsoft.com/office/drawing/2014/main" id="{F2B8C5DF-B422-2440-641F-C3FBB2AF25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18887" t="20005" r="71177" b="64614"/>
            <a:stretch>
              <a:fillRect/>
            </a:stretch>
          </p:blipFill>
          <p:spPr>
            <a:xfrm>
              <a:off x="284561" y="2910234"/>
              <a:ext cx="753659" cy="327442"/>
            </a:xfrm>
            <a:prstGeom prst="rect">
              <a:avLst/>
            </a:prstGeom>
            <a:ln w="38100">
              <a:solidFill>
                <a:schemeClr val="accent1"/>
              </a:solidFill>
              <a:prstDash val="sysDash"/>
            </a:ln>
          </p:spPr>
        </p:pic>
        <p:cxnSp>
          <p:nvCxnSpPr>
            <p:cNvPr id="38" name="Connecteur : en arc 33">
              <a:extLst>
                <a:ext uri="{FF2B5EF4-FFF2-40B4-BE49-F238E27FC236}">
                  <a16:creationId xmlns:a16="http://schemas.microsoft.com/office/drawing/2014/main" id="{244CAFBC-49C2-606D-585F-A054E7122473}"/>
                </a:ext>
              </a:extLst>
            </p:cNvPr>
            <p:cNvCxnSpPr>
              <a:stCxn id="36" idx="2"/>
            </p:cNvCxnSpPr>
            <p:nvPr/>
          </p:nvCxnSpPr>
          <p:spPr>
            <a:xfrm rot="16200000" flipH="1">
              <a:off x="65136" y="3833930"/>
              <a:ext cx="1657376" cy="464867"/>
            </a:xfrm>
            <a:prstGeom prst="bentConnector3">
              <a:avLst>
                <a:gd name="adj1" fmla="val 50000"/>
              </a:avLst>
            </a:prstGeom>
            <a:ln w="12700"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9C6667D6-E93C-4476-A01C-70C9CF254B63}"/>
              </a:ext>
            </a:extLst>
          </p:cNvPr>
          <p:cNvSpPr/>
          <p:nvPr/>
        </p:nvSpPr>
        <p:spPr>
          <a:xfrm>
            <a:off x="5761407" y="5428419"/>
            <a:ext cx="787400" cy="41195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79C03A4-805E-2806-10DC-9C08C0911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083" y="2730619"/>
            <a:ext cx="4867674" cy="231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C69044C-BD83-679C-2409-37268B8C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43" y="2751469"/>
            <a:ext cx="4864055" cy="183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itre 1">
            <a:extLst>
              <a:ext uri="{FF2B5EF4-FFF2-40B4-BE49-F238E27FC236}">
                <a16:creationId xmlns:a16="http://schemas.microsoft.com/office/drawing/2014/main" id="{7935861F-CED8-FB27-FDA3-9A13DB636F81}"/>
              </a:ext>
            </a:extLst>
          </p:cNvPr>
          <p:cNvSpPr txBox="1">
            <a:spLocks/>
          </p:cNvSpPr>
          <p:nvPr/>
        </p:nvSpPr>
        <p:spPr>
          <a:xfrm>
            <a:off x="839787" y="987424"/>
            <a:ext cx="10448969" cy="936152"/>
          </a:xfrm>
          <a:prstGeom prst="rect">
            <a:avLst/>
          </a:prstGeom>
          <a:noFill/>
          <a:effectLst>
            <a:glow>
              <a:schemeClr val="bg2">
                <a:alpha val="75000"/>
              </a:schemeClr>
            </a:glow>
          </a:effectLst>
        </p:spPr>
        <p:txBody>
          <a:bodyPr vert="horz" wrap="square" lIns="91440" tIns="0" rIns="91440" bIns="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fr-FR" sz="2800" b="1" dirty="0"/>
              <a:t>Conséquences sur l’architecture électrique et électronique</a:t>
            </a:r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B258F54E-29BE-72D2-BF6F-C9AD0C3DC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550" y="3119610"/>
            <a:ext cx="995660" cy="52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04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51">
            <a:extLst>
              <a:ext uri="{FF2B5EF4-FFF2-40B4-BE49-F238E27FC236}">
                <a16:creationId xmlns:a16="http://schemas.microsoft.com/office/drawing/2014/main" id="{AB897500-62BA-FE88-F563-C42CD2E43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t="1367" r="1568"/>
          <a:stretch>
            <a:fillRect/>
          </a:stretch>
        </p:blipFill>
        <p:spPr>
          <a:xfrm>
            <a:off x="2881443" y="3069603"/>
            <a:ext cx="373802" cy="377881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9487AF4D-B27C-021E-0E01-BF867DDBA56B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54" y="3187227"/>
            <a:ext cx="2235200" cy="117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3603430-127B-D7FE-37D6-66E420E3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Electrique/Electronique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017963F-2C4A-B42D-7C6E-E3120E7A5E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9EB1C48-6793-103E-0078-FA0AF5AD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019271"/>
            <a:ext cx="9299575" cy="565080"/>
          </a:xfrm>
          <a:noFill/>
          <a:effectLst>
            <a:glow>
              <a:schemeClr val="bg2">
                <a:alpha val="75000"/>
              </a:schemeClr>
            </a:glow>
          </a:effectLst>
        </p:spPr>
        <p:txBody>
          <a:bodyPr vert="horz" wrap="square" lIns="91440" tIns="0" rIns="91440" bIns="0" rtlCol="0" anchor="ctr">
            <a:normAutofit fontScale="97500"/>
          </a:bodyPr>
          <a:lstStyle/>
          <a:p>
            <a:pPr>
              <a:spcBef>
                <a:spcPct val="0"/>
              </a:spcBef>
            </a:pPr>
            <a:r>
              <a:rPr lang="fr-FR" sz="2800" dirty="0">
                <a:solidFill>
                  <a:schemeClr val="accent1"/>
                </a:solidFill>
                <a:latin typeface="+mj-lt"/>
                <a:ea typeface="+mj-ea"/>
              </a:rPr>
              <a:t>Conséquences matérielles : calculateurs multicœurs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84BC13B-29F8-BF12-795F-EF8D1649F18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67891" y="2200276"/>
            <a:ext cx="6047226" cy="3808411"/>
          </a:xfrm>
        </p:spPr>
        <p:txBody>
          <a:bodyPr/>
          <a:lstStyle/>
          <a:p>
            <a:r>
              <a:rPr lang="fr-FR" dirty="0"/>
              <a:t>Exécution parallèle de code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Ressources </a:t>
            </a:r>
            <a:r>
              <a:rPr lang="fr-FR" b="1" dirty="0">
                <a:solidFill>
                  <a:schemeClr val="accent1"/>
                </a:solidFill>
              </a:rPr>
              <a:t>partagées</a:t>
            </a:r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32E1C39B-9F97-6433-1175-A3140C700D2E}"/>
              </a:ext>
            </a:extLst>
          </p:cNvPr>
          <p:cNvSpPr/>
          <p:nvPr/>
        </p:nvSpPr>
        <p:spPr>
          <a:xfrm>
            <a:off x="1742673" y="2207280"/>
            <a:ext cx="3267075" cy="298815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riangle rectangle 15">
            <a:extLst>
              <a:ext uri="{FF2B5EF4-FFF2-40B4-BE49-F238E27FC236}">
                <a16:creationId xmlns:a16="http://schemas.microsoft.com/office/drawing/2014/main" id="{C3676AB7-7344-057F-CF6E-B43F51110023}"/>
              </a:ext>
            </a:extLst>
          </p:cNvPr>
          <p:cNvSpPr/>
          <p:nvPr/>
        </p:nvSpPr>
        <p:spPr>
          <a:xfrm rot="12236473">
            <a:off x="4097754" y="3584761"/>
            <a:ext cx="79894" cy="18855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21025A16-6726-07F6-CF18-9CB41D1265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964" t="15375" r="17863" b="17314"/>
          <a:stretch/>
        </p:blipFill>
        <p:spPr>
          <a:xfrm rot="21194440">
            <a:off x="2080107" y="3623246"/>
            <a:ext cx="1262577" cy="1317273"/>
          </a:xfrm>
          <a:prstGeom prst="rect">
            <a:avLst/>
          </a:prstGeom>
        </p:spPr>
      </p:pic>
      <p:pic>
        <p:nvPicPr>
          <p:cNvPr id="37" name="Espace réservé du contenu 13">
            <a:extLst>
              <a:ext uri="{FF2B5EF4-FFF2-40B4-BE49-F238E27FC236}">
                <a16:creationId xmlns:a16="http://schemas.microsoft.com/office/drawing/2014/main" id="{68A3C923-F81C-6995-8891-B6B435D1F6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D0D0D0"/>
              </a:clrFrom>
              <a:clrTo>
                <a:srgbClr val="D0D0D0">
                  <a:alpha val="0"/>
                </a:srgbClr>
              </a:clrTo>
            </a:clrChange>
          </a:blip>
          <a:srcRect l="13393" t="12374" r="12159" b="8615"/>
          <a:stretch>
            <a:fillRect/>
          </a:stretch>
        </p:blipFill>
        <p:spPr>
          <a:xfrm>
            <a:off x="3604790" y="2683833"/>
            <a:ext cx="1148973" cy="1149423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76BAB1A4-A408-8008-8F77-B32148E8E4C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14757" y="3987665"/>
            <a:ext cx="1102440" cy="983257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24DC2B62-09B2-6B4A-A900-2EA2521DE8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928" y="2705757"/>
            <a:ext cx="1186032" cy="1049638"/>
          </a:xfrm>
          <a:prstGeom prst="rect">
            <a:avLst/>
          </a:prstGeom>
        </p:spPr>
      </p:pic>
      <p:pic>
        <p:nvPicPr>
          <p:cNvPr id="42" name="Image 51">
            <a:extLst>
              <a:ext uri="{FF2B5EF4-FFF2-40B4-BE49-F238E27FC236}">
                <a16:creationId xmlns:a16="http://schemas.microsoft.com/office/drawing/2014/main" id="{78A937EC-AE7C-52F1-67E9-6C131DFCD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t="1367" r="1568"/>
          <a:stretch>
            <a:fillRect/>
          </a:stretch>
        </p:blipFill>
        <p:spPr>
          <a:xfrm>
            <a:off x="2751071" y="3036449"/>
            <a:ext cx="486922" cy="327294"/>
          </a:xfrm>
          <a:prstGeom prst="rect">
            <a:avLst/>
          </a:prstGeom>
          <a:scene3d>
            <a:camera prst="orthographicFront">
              <a:rot lat="420000" lon="20400000" rev="20220000"/>
            </a:camera>
            <a:lightRig rig="threePt" dir="t"/>
          </a:scene3d>
        </p:spPr>
      </p:pic>
      <p:sp>
        <p:nvSpPr>
          <p:cNvPr id="49" name="Forme libre : forme 48">
            <a:extLst>
              <a:ext uri="{FF2B5EF4-FFF2-40B4-BE49-F238E27FC236}">
                <a16:creationId xmlns:a16="http://schemas.microsoft.com/office/drawing/2014/main" id="{734FEE2C-3253-EBCB-6A27-E2A4AF918765}"/>
              </a:ext>
            </a:extLst>
          </p:cNvPr>
          <p:cNvSpPr/>
          <p:nvPr/>
        </p:nvSpPr>
        <p:spPr>
          <a:xfrm>
            <a:off x="1323975" y="2200276"/>
            <a:ext cx="1970203" cy="1038224"/>
          </a:xfrm>
          <a:custGeom>
            <a:avLst/>
            <a:gdLst>
              <a:gd name="connsiteX0" fmla="*/ 3248025 w 3248025"/>
              <a:gd name="connsiteY0" fmla="*/ 0 h 1104900"/>
              <a:gd name="connsiteX1" fmla="*/ 1257300 w 3248025"/>
              <a:gd name="connsiteY1" fmla="*/ 219075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380253 w 3248025"/>
              <a:gd name="connsiteY1" fmla="*/ 408294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298284 w 3248025"/>
              <a:gd name="connsiteY1" fmla="*/ 327200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298284 w 3248025"/>
              <a:gd name="connsiteY1" fmla="*/ 327200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298284 w 3248025"/>
              <a:gd name="connsiteY1" fmla="*/ 327200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366592 w 3248025"/>
              <a:gd name="connsiteY1" fmla="*/ 394778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366592 w 3248025"/>
              <a:gd name="connsiteY1" fmla="*/ 394778 h 1104900"/>
              <a:gd name="connsiteX2" fmla="*/ 0 w 3248025"/>
              <a:gd name="connsiteY2" fmla="*/ 11049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48025" h="1104900">
                <a:moveTo>
                  <a:pt x="3248025" y="0"/>
                </a:moveTo>
                <a:cubicBezTo>
                  <a:pt x="2523331" y="17462"/>
                  <a:pt x="1948914" y="210628"/>
                  <a:pt x="1366592" y="394778"/>
                </a:cubicBezTo>
                <a:cubicBezTo>
                  <a:pt x="811594" y="619475"/>
                  <a:pt x="494596" y="781094"/>
                  <a:pt x="0" y="1104900"/>
                </a:cubicBezTo>
              </a:path>
            </a:pathLst>
          </a:custGeom>
          <a:noFill/>
          <a:ln w="571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Forme libre : forme 52">
            <a:extLst>
              <a:ext uri="{FF2B5EF4-FFF2-40B4-BE49-F238E27FC236}">
                <a16:creationId xmlns:a16="http://schemas.microsoft.com/office/drawing/2014/main" id="{500DEEC0-2406-DA93-B2F2-4A2D36DD7447}"/>
              </a:ext>
            </a:extLst>
          </p:cNvPr>
          <p:cNvSpPr/>
          <p:nvPr/>
        </p:nvSpPr>
        <p:spPr>
          <a:xfrm flipV="1">
            <a:off x="1432061" y="4232790"/>
            <a:ext cx="1788983" cy="963964"/>
          </a:xfrm>
          <a:custGeom>
            <a:avLst/>
            <a:gdLst>
              <a:gd name="connsiteX0" fmla="*/ 3248025 w 3248025"/>
              <a:gd name="connsiteY0" fmla="*/ 0 h 1104900"/>
              <a:gd name="connsiteX1" fmla="*/ 1257300 w 3248025"/>
              <a:gd name="connsiteY1" fmla="*/ 219075 h 1104900"/>
              <a:gd name="connsiteX2" fmla="*/ 0 w 3248025"/>
              <a:gd name="connsiteY2" fmla="*/ 1104900 h 1104900"/>
              <a:gd name="connsiteX0" fmla="*/ 3248025 w 3248025"/>
              <a:gd name="connsiteY0" fmla="*/ 0 h 1104900"/>
              <a:gd name="connsiteX1" fmla="*/ 1270961 w 3248025"/>
              <a:gd name="connsiteY1" fmla="*/ 350086 h 1104900"/>
              <a:gd name="connsiteX2" fmla="*/ 0 w 3248025"/>
              <a:gd name="connsiteY2" fmla="*/ 1104900 h 1104900"/>
              <a:gd name="connsiteX0" fmla="*/ 3111410 w 3111410"/>
              <a:gd name="connsiteY0" fmla="*/ 0 h 1104900"/>
              <a:gd name="connsiteX1" fmla="*/ 1134346 w 3111410"/>
              <a:gd name="connsiteY1" fmla="*/ 350086 h 1104900"/>
              <a:gd name="connsiteX2" fmla="*/ 0 w 3111410"/>
              <a:gd name="connsiteY2" fmla="*/ 1104900 h 1104900"/>
              <a:gd name="connsiteX0" fmla="*/ 3111410 w 3111410"/>
              <a:gd name="connsiteY0" fmla="*/ 0 h 1104900"/>
              <a:gd name="connsiteX1" fmla="*/ 1134346 w 3111410"/>
              <a:gd name="connsiteY1" fmla="*/ 350086 h 1104900"/>
              <a:gd name="connsiteX2" fmla="*/ 0 w 3111410"/>
              <a:gd name="connsiteY2" fmla="*/ 1104900 h 1104900"/>
              <a:gd name="connsiteX0" fmla="*/ 3111410 w 3111410"/>
              <a:gd name="connsiteY0" fmla="*/ 0 h 1104900"/>
              <a:gd name="connsiteX1" fmla="*/ 1148008 w 3111410"/>
              <a:gd name="connsiteY1" fmla="*/ 393757 h 1104900"/>
              <a:gd name="connsiteX2" fmla="*/ 0 w 3111410"/>
              <a:gd name="connsiteY2" fmla="*/ 11049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11410" h="1104900">
                <a:moveTo>
                  <a:pt x="3111410" y="0"/>
                </a:moveTo>
                <a:cubicBezTo>
                  <a:pt x="2386716" y="17462"/>
                  <a:pt x="1689345" y="209607"/>
                  <a:pt x="1148008" y="393757"/>
                </a:cubicBezTo>
                <a:cubicBezTo>
                  <a:pt x="606671" y="577907"/>
                  <a:pt x="412627" y="797732"/>
                  <a:pt x="0" y="1104900"/>
                </a:cubicBezTo>
              </a:path>
            </a:pathLst>
          </a:custGeom>
          <a:noFill/>
          <a:ln w="571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493E67EA-B695-7314-0AD2-F4B5D78E73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0106" y="2402532"/>
            <a:ext cx="1262577" cy="114942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24" name="Groupe 23">
            <a:extLst>
              <a:ext uri="{FF2B5EF4-FFF2-40B4-BE49-F238E27FC236}">
                <a16:creationId xmlns:a16="http://schemas.microsoft.com/office/drawing/2014/main" id="{A14FFDFB-115F-9E46-D662-2DD9D1D59AC9}"/>
              </a:ext>
            </a:extLst>
          </p:cNvPr>
          <p:cNvGrpSpPr/>
          <p:nvPr/>
        </p:nvGrpSpPr>
        <p:grpSpPr>
          <a:xfrm>
            <a:off x="11945146" y="2125271"/>
            <a:ext cx="3280129" cy="2476944"/>
            <a:chOff x="7875551" y="1089000"/>
            <a:chExt cx="6893726" cy="6219750"/>
          </a:xfrm>
        </p:grpSpPr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953CD74E-2631-A4C4-2DEC-825DD4778EF5}"/>
                </a:ext>
              </a:extLst>
            </p:cNvPr>
            <p:cNvGrpSpPr/>
            <p:nvPr/>
          </p:nvGrpSpPr>
          <p:grpSpPr>
            <a:xfrm>
              <a:off x="8506928" y="1089000"/>
              <a:ext cx="4688721" cy="5419838"/>
              <a:chOff x="8988484" y="1089000"/>
              <a:chExt cx="4189144" cy="5419838"/>
            </a:xfrm>
          </p:grpSpPr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3FAB7340-1F6D-E6FA-2991-312C0E26F828}"/>
                  </a:ext>
                </a:extLst>
              </p:cNvPr>
              <p:cNvSpPr/>
              <p:nvPr/>
            </p:nvSpPr>
            <p:spPr>
              <a:xfrm>
                <a:off x="8994531" y="1089000"/>
                <a:ext cx="1638445" cy="1083733"/>
              </a:xfrm>
              <a:custGeom>
                <a:avLst/>
                <a:gdLst>
                  <a:gd name="connsiteX0" fmla="*/ 0 w 1272325"/>
                  <a:gd name="connsiteY0" fmla="*/ 1083733 h 1083733"/>
                  <a:gd name="connsiteX1" fmla="*/ 636162 w 1272325"/>
                  <a:gd name="connsiteY1" fmla="*/ 0 h 1083733"/>
                  <a:gd name="connsiteX2" fmla="*/ 636163 w 1272325"/>
                  <a:gd name="connsiteY2" fmla="*/ 0 h 1083733"/>
                  <a:gd name="connsiteX3" fmla="*/ 1272325 w 1272325"/>
                  <a:gd name="connsiteY3" fmla="*/ 1083733 h 1083733"/>
                  <a:gd name="connsiteX4" fmla="*/ 0 w 1272325"/>
                  <a:gd name="connsiteY4" fmla="*/ 1083733 h 1083733"/>
                  <a:gd name="connsiteX0-1" fmla="*/ 0 w 1607605"/>
                  <a:gd name="connsiteY0-2" fmla="*/ 1083733 h 1083733"/>
                  <a:gd name="connsiteX1-3" fmla="*/ 971442 w 1607605"/>
                  <a:gd name="connsiteY1-4" fmla="*/ 0 h 1083733"/>
                  <a:gd name="connsiteX2-5" fmla="*/ 971443 w 1607605"/>
                  <a:gd name="connsiteY2-6" fmla="*/ 0 h 1083733"/>
                  <a:gd name="connsiteX3-7" fmla="*/ 1607605 w 1607605"/>
                  <a:gd name="connsiteY3-8" fmla="*/ 1083733 h 1083733"/>
                  <a:gd name="connsiteX4-9" fmla="*/ 0 w 1607605"/>
                  <a:gd name="connsiteY4-10" fmla="*/ 1083733 h 1083733"/>
                  <a:gd name="connsiteX0-11" fmla="*/ 0 w 1607605"/>
                  <a:gd name="connsiteY0-12" fmla="*/ 1083733 h 1083733"/>
                  <a:gd name="connsiteX1-13" fmla="*/ 971442 w 1607605"/>
                  <a:gd name="connsiteY1-14" fmla="*/ 0 h 1083733"/>
                  <a:gd name="connsiteX2-15" fmla="*/ 991763 w 1607605"/>
                  <a:gd name="connsiteY2-16" fmla="*/ 0 h 1083733"/>
                  <a:gd name="connsiteX3-17" fmla="*/ 1607605 w 1607605"/>
                  <a:gd name="connsiteY3-18" fmla="*/ 1083733 h 1083733"/>
                  <a:gd name="connsiteX4-19" fmla="*/ 0 w 1607605"/>
                  <a:gd name="connsiteY4-20" fmla="*/ 1083733 h 1083733"/>
                  <a:gd name="connsiteX0-21" fmla="*/ 3918 w 1611523"/>
                  <a:gd name="connsiteY0-22" fmla="*/ 1083733 h 1083733"/>
                  <a:gd name="connsiteX1-23" fmla="*/ 0 w 1611523"/>
                  <a:gd name="connsiteY1-24" fmla="*/ 0 h 1083733"/>
                  <a:gd name="connsiteX2-25" fmla="*/ 995681 w 1611523"/>
                  <a:gd name="connsiteY2-26" fmla="*/ 0 h 1083733"/>
                  <a:gd name="connsiteX3-27" fmla="*/ 1611523 w 1611523"/>
                  <a:gd name="connsiteY3-28" fmla="*/ 1083733 h 1083733"/>
                  <a:gd name="connsiteX4-29" fmla="*/ 3918 w 1611523"/>
                  <a:gd name="connsiteY4-30" fmla="*/ 1083733 h 1083733"/>
                  <a:gd name="connsiteX0-31" fmla="*/ 0 w 1638039"/>
                  <a:gd name="connsiteY0-32" fmla="*/ 1083733 h 1083733"/>
                  <a:gd name="connsiteX1-33" fmla="*/ 26516 w 1638039"/>
                  <a:gd name="connsiteY1-34" fmla="*/ 0 h 1083733"/>
                  <a:gd name="connsiteX2-35" fmla="*/ 1022197 w 1638039"/>
                  <a:gd name="connsiteY2-36" fmla="*/ 0 h 1083733"/>
                  <a:gd name="connsiteX3-37" fmla="*/ 1638039 w 1638039"/>
                  <a:gd name="connsiteY3-38" fmla="*/ 1083733 h 1083733"/>
                  <a:gd name="connsiteX4-39" fmla="*/ 0 w 1638039"/>
                  <a:gd name="connsiteY4-40" fmla="*/ 1083733 h 1083733"/>
                  <a:gd name="connsiteX0-41" fmla="*/ 992 w 1639031"/>
                  <a:gd name="connsiteY0-42" fmla="*/ 1083733 h 1083733"/>
                  <a:gd name="connsiteX1-43" fmla="*/ 0 w 1639031"/>
                  <a:gd name="connsiteY1-44" fmla="*/ 0 h 1083733"/>
                  <a:gd name="connsiteX2-45" fmla="*/ 1023189 w 1639031"/>
                  <a:gd name="connsiteY2-46" fmla="*/ 0 h 1083733"/>
                  <a:gd name="connsiteX3-47" fmla="*/ 1639031 w 1639031"/>
                  <a:gd name="connsiteY3-48" fmla="*/ 1083733 h 1083733"/>
                  <a:gd name="connsiteX4-49" fmla="*/ 992 w 1639031"/>
                  <a:gd name="connsiteY4-50" fmla="*/ 1083733 h 1083733"/>
                  <a:gd name="connsiteX0-51" fmla="*/ 79 w 1638118"/>
                  <a:gd name="connsiteY0-52" fmla="*/ 1083733 h 1083733"/>
                  <a:gd name="connsiteX1-53" fmla="*/ 258 w 1638118"/>
                  <a:gd name="connsiteY1-54" fmla="*/ 0 h 1083733"/>
                  <a:gd name="connsiteX2-55" fmla="*/ 1022276 w 1638118"/>
                  <a:gd name="connsiteY2-56" fmla="*/ 0 h 1083733"/>
                  <a:gd name="connsiteX3-57" fmla="*/ 1638118 w 1638118"/>
                  <a:gd name="connsiteY3-58" fmla="*/ 1083733 h 1083733"/>
                  <a:gd name="connsiteX4-59" fmla="*/ 79 w 1638118"/>
                  <a:gd name="connsiteY4-60" fmla="*/ 1083733 h 1083733"/>
                  <a:gd name="connsiteX0-61" fmla="*/ 406 w 1638445"/>
                  <a:gd name="connsiteY0-62" fmla="*/ 1083733 h 1083733"/>
                  <a:gd name="connsiteX1-63" fmla="*/ 0 w 1638445"/>
                  <a:gd name="connsiteY1-64" fmla="*/ 0 h 1083733"/>
                  <a:gd name="connsiteX2-65" fmla="*/ 1022603 w 1638445"/>
                  <a:gd name="connsiteY2-66" fmla="*/ 0 h 1083733"/>
                  <a:gd name="connsiteX3-67" fmla="*/ 1638445 w 1638445"/>
                  <a:gd name="connsiteY3-68" fmla="*/ 1083733 h 1083733"/>
                  <a:gd name="connsiteX4-69" fmla="*/ 406 w 1638445"/>
                  <a:gd name="connsiteY4-7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638445" h="1083733">
                    <a:moveTo>
                      <a:pt x="406" y="1083733"/>
                    </a:moveTo>
                    <a:cubicBezTo>
                      <a:pt x="75" y="722489"/>
                      <a:pt x="331" y="361244"/>
                      <a:pt x="0" y="0"/>
                    </a:cubicBezTo>
                    <a:lnTo>
                      <a:pt x="1022603" y="0"/>
                    </a:lnTo>
                    <a:lnTo>
                      <a:pt x="1638445" y="1083733"/>
                    </a:lnTo>
                    <a:lnTo>
                      <a:pt x="406" y="1083733"/>
                    </a:lnTo>
                    <a:close/>
                  </a:path>
                </a:pathLst>
              </a:custGeom>
              <a:solidFill>
                <a:srgbClr val="ED7D31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endParaRPr kumimoji="0" lang="fr-F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Registres</a:t>
                </a:r>
              </a:p>
            </p:txBody>
          </p:sp>
          <p:sp>
            <p:nvSpPr>
              <p:cNvPr id="33" name="Forme libre : forme 32">
                <a:extLst>
                  <a:ext uri="{FF2B5EF4-FFF2-40B4-BE49-F238E27FC236}">
                    <a16:creationId xmlns:a16="http://schemas.microsoft.com/office/drawing/2014/main" id="{5D3AE443-B030-1A28-8563-2E9014CF2E63}"/>
                  </a:ext>
                </a:extLst>
              </p:cNvPr>
              <p:cNvSpPr/>
              <p:nvPr/>
            </p:nvSpPr>
            <p:spPr>
              <a:xfrm>
                <a:off x="8993158" y="2172733"/>
                <a:ext cx="2275981" cy="1083733"/>
              </a:xfrm>
              <a:custGeom>
                <a:avLst/>
                <a:gdLst>
                  <a:gd name="connsiteX0" fmla="*/ 0 w 2544651"/>
                  <a:gd name="connsiteY0" fmla="*/ 1083733 h 1083733"/>
                  <a:gd name="connsiteX1" fmla="*/ 636162 w 2544651"/>
                  <a:gd name="connsiteY1" fmla="*/ 0 h 1083733"/>
                  <a:gd name="connsiteX2" fmla="*/ 1908489 w 2544651"/>
                  <a:gd name="connsiteY2" fmla="*/ 0 h 1083733"/>
                  <a:gd name="connsiteX3" fmla="*/ 2544651 w 2544651"/>
                  <a:gd name="connsiteY3" fmla="*/ 1083733 h 1083733"/>
                  <a:gd name="connsiteX4" fmla="*/ 0 w 2544651"/>
                  <a:gd name="connsiteY4" fmla="*/ 1083733 h 1083733"/>
                  <a:gd name="connsiteX0-1" fmla="*/ 0 w 2262711"/>
                  <a:gd name="connsiteY0-2" fmla="*/ 1086273 h 1086273"/>
                  <a:gd name="connsiteX1-3" fmla="*/ 354222 w 2262711"/>
                  <a:gd name="connsiteY1-4" fmla="*/ 0 h 1086273"/>
                  <a:gd name="connsiteX2-5" fmla="*/ 1626549 w 2262711"/>
                  <a:gd name="connsiteY2-6" fmla="*/ 0 h 1086273"/>
                  <a:gd name="connsiteX3-7" fmla="*/ 2262711 w 2262711"/>
                  <a:gd name="connsiteY3-8" fmla="*/ 1083733 h 1086273"/>
                  <a:gd name="connsiteX4-9" fmla="*/ 0 w 2262711"/>
                  <a:gd name="connsiteY4-10" fmla="*/ 1086273 h 1086273"/>
                  <a:gd name="connsiteX0-11" fmla="*/ 21698 w 2284409"/>
                  <a:gd name="connsiteY0-12" fmla="*/ 1086273 h 1086273"/>
                  <a:gd name="connsiteX1-13" fmla="*/ 0 w 2284409"/>
                  <a:gd name="connsiteY1-14" fmla="*/ 2540 h 1086273"/>
                  <a:gd name="connsiteX2-15" fmla="*/ 1648247 w 2284409"/>
                  <a:gd name="connsiteY2-16" fmla="*/ 0 h 1086273"/>
                  <a:gd name="connsiteX3-17" fmla="*/ 2284409 w 2284409"/>
                  <a:gd name="connsiteY3-18" fmla="*/ 1083733 h 1086273"/>
                  <a:gd name="connsiteX4-19" fmla="*/ 21698 w 2284409"/>
                  <a:gd name="connsiteY4-20" fmla="*/ 1086273 h 1086273"/>
                  <a:gd name="connsiteX0-21" fmla="*/ 0 w 2262711"/>
                  <a:gd name="connsiteY0-22" fmla="*/ 1086273 h 1086273"/>
                  <a:gd name="connsiteX1-23" fmla="*/ 3702 w 2262711"/>
                  <a:gd name="connsiteY1-24" fmla="*/ 2540 h 1086273"/>
                  <a:gd name="connsiteX2-25" fmla="*/ 1626549 w 2262711"/>
                  <a:gd name="connsiteY2-26" fmla="*/ 0 h 1086273"/>
                  <a:gd name="connsiteX3-27" fmla="*/ 2262711 w 2262711"/>
                  <a:gd name="connsiteY3-28" fmla="*/ 1083733 h 1086273"/>
                  <a:gd name="connsiteX4-29" fmla="*/ 0 w 2262711"/>
                  <a:gd name="connsiteY4-30" fmla="*/ 1086273 h 1086273"/>
                  <a:gd name="connsiteX0-31" fmla="*/ 1378 w 2259009"/>
                  <a:gd name="connsiteY0-32" fmla="*/ 1086273 h 1086273"/>
                  <a:gd name="connsiteX1-33" fmla="*/ 0 w 2259009"/>
                  <a:gd name="connsiteY1-34" fmla="*/ 2540 h 1086273"/>
                  <a:gd name="connsiteX2-35" fmla="*/ 1622847 w 2259009"/>
                  <a:gd name="connsiteY2-36" fmla="*/ 0 h 1086273"/>
                  <a:gd name="connsiteX3-37" fmla="*/ 2259009 w 2259009"/>
                  <a:gd name="connsiteY3-38" fmla="*/ 1083733 h 1086273"/>
                  <a:gd name="connsiteX4-39" fmla="*/ 1378 w 2259009"/>
                  <a:gd name="connsiteY4-40" fmla="*/ 1086273 h 1086273"/>
                  <a:gd name="connsiteX0-41" fmla="*/ 1378 w 2259009"/>
                  <a:gd name="connsiteY0-42" fmla="*/ 1086273 h 1086273"/>
                  <a:gd name="connsiteX1-43" fmla="*/ 0 w 2259009"/>
                  <a:gd name="connsiteY1-44" fmla="*/ 2540 h 1086273"/>
                  <a:gd name="connsiteX2-45" fmla="*/ 1622847 w 2259009"/>
                  <a:gd name="connsiteY2-46" fmla="*/ 0 h 1086273"/>
                  <a:gd name="connsiteX3-47" fmla="*/ 2259009 w 2259009"/>
                  <a:gd name="connsiteY3-48" fmla="*/ 1083733 h 1086273"/>
                  <a:gd name="connsiteX4-49" fmla="*/ 1378 w 2259009"/>
                  <a:gd name="connsiteY4-50" fmla="*/ 1086273 h 1086273"/>
                  <a:gd name="connsiteX0-51" fmla="*/ 1378 w 2259009"/>
                  <a:gd name="connsiteY0-52" fmla="*/ 1086273 h 1086273"/>
                  <a:gd name="connsiteX1-53" fmla="*/ 0 w 2259009"/>
                  <a:gd name="connsiteY1-54" fmla="*/ 2540 h 1086273"/>
                  <a:gd name="connsiteX2-55" fmla="*/ 1622847 w 2259009"/>
                  <a:gd name="connsiteY2-56" fmla="*/ 0 h 1086273"/>
                  <a:gd name="connsiteX3-57" fmla="*/ 2259009 w 2259009"/>
                  <a:gd name="connsiteY3-58" fmla="*/ 1083733 h 1086273"/>
                  <a:gd name="connsiteX4-59" fmla="*/ 1378 w 2259009"/>
                  <a:gd name="connsiteY4-60" fmla="*/ 1086273 h 1086273"/>
                  <a:gd name="connsiteX0-61" fmla="*/ 1378 w 2259009"/>
                  <a:gd name="connsiteY0-62" fmla="*/ 1086273 h 1086273"/>
                  <a:gd name="connsiteX1-63" fmla="*/ 0 w 2259009"/>
                  <a:gd name="connsiteY1-64" fmla="*/ 2540 h 1086273"/>
                  <a:gd name="connsiteX2-65" fmla="*/ 1622847 w 2259009"/>
                  <a:gd name="connsiteY2-66" fmla="*/ 0 h 1086273"/>
                  <a:gd name="connsiteX3-67" fmla="*/ 2259009 w 2259009"/>
                  <a:gd name="connsiteY3-68" fmla="*/ 1083733 h 1086273"/>
                  <a:gd name="connsiteX4-69" fmla="*/ 1378 w 2259009"/>
                  <a:gd name="connsiteY4-70" fmla="*/ 1086273 h 1086273"/>
                  <a:gd name="connsiteX0-71" fmla="*/ 1378 w 2259009"/>
                  <a:gd name="connsiteY0-72" fmla="*/ 1086273 h 1086273"/>
                  <a:gd name="connsiteX1-73" fmla="*/ 0 w 2259009"/>
                  <a:gd name="connsiteY1-74" fmla="*/ 0 h 1086273"/>
                  <a:gd name="connsiteX2-75" fmla="*/ 1622847 w 2259009"/>
                  <a:gd name="connsiteY2-76" fmla="*/ 0 h 1086273"/>
                  <a:gd name="connsiteX3-77" fmla="*/ 2259009 w 2259009"/>
                  <a:gd name="connsiteY3-78" fmla="*/ 1083733 h 1086273"/>
                  <a:gd name="connsiteX4-79" fmla="*/ 1378 w 2259009"/>
                  <a:gd name="connsiteY4-80" fmla="*/ 1086273 h 1086273"/>
                  <a:gd name="connsiteX0-81" fmla="*/ 8 w 2275782"/>
                  <a:gd name="connsiteY0-82" fmla="*/ 1083733 h 1083733"/>
                  <a:gd name="connsiteX1-83" fmla="*/ 16773 w 2275782"/>
                  <a:gd name="connsiteY1-84" fmla="*/ 0 h 1083733"/>
                  <a:gd name="connsiteX2-85" fmla="*/ 1639620 w 2275782"/>
                  <a:gd name="connsiteY2-86" fmla="*/ 0 h 1083733"/>
                  <a:gd name="connsiteX3-87" fmla="*/ 2275782 w 2275782"/>
                  <a:gd name="connsiteY3-88" fmla="*/ 1083733 h 1083733"/>
                  <a:gd name="connsiteX4-89" fmla="*/ 8 w 2275782"/>
                  <a:gd name="connsiteY4-90" fmla="*/ 1083733 h 1083733"/>
                  <a:gd name="connsiteX0-91" fmla="*/ 1964 w 2277738"/>
                  <a:gd name="connsiteY0-92" fmla="*/ 1083733 h 1083733"/>
                  <a:gd name="connsiteX1-93" fmla="*/ 0 w 2277738"/>
                  <a:gd name="connsiteY1-94" fmla="*/ 0 h 1083733"/>
                  <a:gd name="connsiteX2-95" fmla="*/ 1641576 w 2277738"/>
                  <a:gd name="connsiteY2-96" fmla="*/ 0 h 1083733"/>
                  <a:gd name="connsiteX3-97" fmla="*/ 2277738 w 2277738"/>
                  <a:gd name="connsiteY3-98" fmla="*/ 1083733 h 1083733"/>
                  <a:gd name="connsiteX4-99" fmla="*/ 1964 w 2277738"/>
                  <a:gd name="connsiteY4-100" fmla="*/ 1083733 h 1083733"/>
                  <a:gd name="connsiteX0-101" fmla="*/ 793 w 2276567"/>
                  <a:gd name="connsiteY0-102" fmla="*/ 1083733 h 1083733"/>
                  <a:gd name="connsiteX1-103" fmla="*/ 0 w 2276567"/>
                  <a:gd name="connsiteY1-104" fmla="*/ 0 h 1083733"/>
                  <a:gd name="connsiteX2-105" fmla="*/ 1640405 w 2276567"/>
                  <a:gd name="connsiteY2-106" fmla="*/ 0 h 1083733"/>
                  <a:gd name="connsiteX3-107" fmla="*/ 2276567 w 2276567"/>
                  <a:gd name="connsiteY3-108" fmla="*/ 1083733 h 1083733"/>
                  <a:gd name="connsiteX4-109" fmla="*/ 793 w 2276567"/>
                  <a:gd name="connsiteY4-110" fmla="*/ 1083733 h 1083733"/>
                  <a:gd name="connsiteX0-111" fmla="*/ 73 w 2275847"/>
                  <a:gd name="connsiteY0-112" fmla="*/ 1083733 h 1083733"/>
                  <a:gd name="connsiteX1-113" fmla="*/ 1036 w 2275847"/>
                  <a:gd name="connsiteY1-114" fmla="*/ 0 h 1083733"/>
                  <a:gd name="connsiteX2-115" fmla="*/ 1639685 w 2275847"/>
                  <a:gd name="connsiteY2-116" fmla="*/ 0 h 1083733"/>
                  <a:gd name="connsiteX3-117" fmla="*/ 2275847 w 2275847"/>
                  <a:gd name="connsiteY3-118" fmla="*/ 1083733 h 1083733"/>
                  <a:gd name="connsiteX4-119" fmla="*/ 73 w 2275847"/>
                  <a:gd name="connsiteY4-120" fmla="*/ 1083733 h 1083733"/>
                  <a:gd name="connsiteX0-121" fmla="*/ 100 w 2275874"/>
                  <a:gd name="connsiteY0-122" fmla="*/ 1083733 h 1083733"/>
                  <a:gd name="connsiteX1-123" fmla="*/ 478 w 2275874"/>
                  <a:gd name="connsiteY1-124" fmla="*/ 0 h 1083733"/>
                  <a:gd name="connsiteX2-125" fmla="*/ 1639712 w 2275874"/>
                  <a:gd name="connsiteY2-126" fmla="*/ 0 h 1083733"/>
                  <a:gd name="connsiteX3-127" fmla="*/ 2275874 w 2275874"/>
                  <a:gd name="connsiteY3-128" fmla="*/ 1083733 h 1083733"/>
                  <a:gd name="connsiteX4-129" fmla="*/ 100 w 2275874"/>
                  <a:gd name="connsiteY4-130" fmla="*/ 1083733 h 1083733"/>
                  <a:gd name="connsiteX0-131" fmla="*/ 207 w 2275981"/>
                  <a:gd name="connsiteY0-132" fmla="*/ 1083733 h 1083733"/>
                  <a:gd name="connsiteX1-133" fmla="*/ 0 w 2275981"/>
                  <a:gd name="connsiteY1-134" fmla="*/ 0 h 1083733"/>
                  <a:gd name="connsiteX2-135" fmla="*/ 1639819 w 2275981"/>
                  <a:gd name="connsiteY2-136" fmla="*/ 0 h 1083733"/>
                  <a:gd name="connsiteX3-137" fmla="*/ 2275981 w 2275981"/>
                  <a:gd name="connsiteY3-138" fmla="*/ 1083733 h 1083733"/>
                  <a:gd name="connsiteX4-139" fmla="*/ 207 w 2275981"/>
                  <a:gd name="connsiteY4-140" fmla="*/ 1083733 h 1083733"/>
                  <a:gd name="connsiteX0-141" fmla="*/ 101 w 2275875"/>
                  <a:gd name="connsiteY0-142" fmla="*/ 1083733 h 1083733"/>
                  <a:gd name="connsiteX1-143" fmla="*/ 479 w 2275875"/>
                  <a:gd name="connsiteY1-144" fmla="*/ 0 h 1083733"/>
                  <a:gd name="connsiteX2-145" fmla="*/ 1639713 w 2275875"/>
                  <a:gd name="connsiteY2-146" fmla="*/ 0 h 1083733"/>
                  <a:gd name="connsiteX3-147" fmla="*/ 2275875 w 2275875"/>
                  <a:gd name="connsiteY3-148" fmla="*/ 1083733 h 1083733"/>
                  <a:gd name="connsiteX4-149" fmla="*/ 101 w 2275875"/>
                  <a:gd name="connsiteY4-150" fmla="*/ 1083733 h 1083733"/>
                  <a:gd name="connsiteX0-151" fmla="*/ 207 w 2275981"/>
                  <a:gd name="connsiteY0-152" fmla="*/ 1083733 h 1083733"/>
                  <a:gd name="connsiteX1-153" fmla="*/ 0 w 2275981"/>
                  <a:gd name="connsiteY1-154" fmla="*/ 0 h 1083733"/>
                  <a:gd name="connsiteX2-155" fmla="*/ 1639819 w 2275981"/>
                  <a:gd name="connsiteY2-156" fmla="*/ 0 h 1083733"/>
                  <a:gd name="connsiteX3-157" fmla="*/ 2275981 w 2275981"/>
                  <a:gd name="connsiteY3-158" fmla="*/ 1083733 h 1083733"/>
                  <a:gd name="connsiteX4-159" fmla="*/ 207 w 2275981"/>
                  <a:gd name="connsiteY4-16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75981" h="1083733">
                    <a:moveTo>
                      <a:pt x="207" y="1083733"/>
                    </a:moveTo>
                    <a:cubicBezTo>
                      <a:pt x="-252" y="722489"/>
                      <a:pt x="459" y="361244"/>
                      <a:pt x="0" y="0"/>
                    </a:cubicBezTo>
                    <a:lnTo>
                      <a:pt x="1639819" y="0"/>
                    </a:lnTo>
                    <a:lnTo>
                      <a:pt x="2275981" y="1083733"/>
                    </a:lnTo>
                    <a:lnTo>
                      <a:pt x="207" y="1083733"/>
                    </a:lnTo>
                    <a:close/>
                  </a:path>
                </a:pathLst>
              </a:custGeom>
              <a:solidFill>
                <a:srgbClr val="A5A5A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L1</a:t>
                </a:r>
              </a:p>
            </p:txBody>
          </p: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FE74E34B-BCF5-15CC-E64F-181227FE6203}"/>
                  </a:ext>
                </a:extLst>
              </p:cNvPr>
              <p:cNvSpPr/>
              <p:nvPr/>
            </p:nvSpPr>
            <p:spPr>
              <a:xfrm>
                <a:off x="8992657" y="3256466"/>
                <a:ext cx="2912644" cy="1083733"/>
              </a:xfrm>
              <a:custGeom>
                <a:avLst/>
                <a:gdLst>
                  <a:gd name="connsiteX0" fmla="*/ 0 w 3816976"/>
                  <a:gd name="connsiteY0" fmla="*/ 1083733 h 1083733"/>
                  <a:gd name="connsiteX1" fmla="*/ 636162 w 3816976"/>
                  <a:gd name="connsiteY1" fmla="*/ 0 h 1083733"/>
                  <a:gd name="connsiteX2" fmla="*/ 3180814 w 3816976"/>
                  <a:gd name="connsiteY2" fmla="*/ 0 h 1083733"/>
                  <a:gd name="connsiteX3" fmla="*/ 3816976 w 3816976"/>
                  <a:gd name="connsiteY3" fmla="*/ 1083733 h 1083733"/>
                  <a:gd name="connsiteX4" fmla="*/ 0 w 3816976"/>
                  <a:gd name="connsiteY4" fmla="*/ 1083733 h 1083733"/>
                  <a:gd name="connsiteX0-1" fmla="*/ 0 w 3816976"/>
                  <a:gd name="connsiteY0-2" fmla="*/ 1083733 h 1083733"/>
                  <a:gd name="connsiteX1-3" fmla="*/ 887622 w 3816976"/>
                  <a:gd name="connsiteY1-4" fmla="*/ 2540 h 1083733"/>
                  <a:gd name="connsiteX2-5" fmla="*/ 3180814 w 3816976"/>
                  <a:gd name="connsiteY2-6" fmla="*/ 0 h 1083733"/>
                  <a:gd name="connsiteX3-7" fmla="*/ 3816976 w 3816976"/>
                  <a:gd name="connsiteY3-8" fmla="*/ 1083733 h 1083733"/>
                  <a:gd name="connsiteX4-9" fmla="*/ 0 w 3816976"/>
                  <a:gd name="connsiteY4-10" fmla="*/ 1083733 h 1083733"/>
                  <a:gd name="connsiteX0-11" fmla="*/ 26778 w 2929354"/>
                  <a:gd name="connsiteY0-12" fmla="*/ 1083733 h 1083733"/>
                  <a:gd name="connsiteX1-13" fmla="*/ 0 w 2929354"/>
                  <a:gd name="connsiteY1-14" fmla="*/ 2540 h 1083733"/>
                  <a:gd name="connsiteX2-15" fmla="*/ 2293192 w 2929354"/>
                  <a:gd name="connsiteY2-16" fmla="*/ 0 h 1083733"/>
                  <a:gd name="connsiteX3-17" fmla="*/ 2929354 w 2929354"/>
                  <a:gd name="connsiteY3-18" fmla="*/ 1083733 h 1083733"/>
                  <a:gd name="connsiteX4-19" fmla="*/ 26778 w 2929354"/>
                  <a:gd name="connsiteY4-20" fmla="*/ 1083733 h 1083733"/>
                  <a:gd name="connsiteX0-21" fmla="*/ 0 w 2902576"/>
                  <a:gd name="connsiteY0-22" fmla="*/ 1083733 h 1083733"/>
                  <a:gd name="connsiteX1-23" fmla="*/ 1162 w 2902576"/>
                  <a:gd name="connsiteY1-24" fmla="*/ 2540 h 1083733"/>
                  <a:gd name="connsiteX2-25" fmla="*/ 2266414 w 2902576"/>
                  <a:gd name="connsiteY2-26" fmla="*/ 0 h 1083733"/>
                  <a:gd name="connsiteX3-27" fmla="*/ 2902576 w 2902576"/>
                  <a:gd name="connsiteY3-28" fmla="*/ 1083733 h 1083733"/>
                  <a:gd name="connsiteX4-29" fmla="*/ 0 w 2902576"/>
                  <a:gd name="connsiteY4-30" fmla="*/ 1083733 h 1083733"/>
                  <a:gd name="connsiteX0-31" fmla="*/ 0 w 2912526"/>
                  <a:gd name="connsiteY0-32" fmla="*/ 1083733 h 1083733"/>
                  <a:gd name="connsiteX1-33" fmla="*/ 11112 w 2912526"/>
                  <a:gd name="connsiteY1-34" fmla="*/ 2540 h 1083733"/>
                  <a:gd name="connsiteX2-35" fmla="*/ 2276364 w 2912526"/>
                  <a:gd name="connsiteY2-36" fmla="*/ 0 h 1083733"/>
                  <a:gd name="connsiteX3-37" fmla="*/ 2912526 w 2912526"/>
                  <a:gd name="connsiteY3-38" fmla="*/ 1083733 h 1083733"/>
                  <a:gd name="connsiteX4-39" fmla="*/ 0 w 2912526"/>
                  <a:gd name="connsiteY4-40" fmla="*/ 1083733 h 1083733"/>
                  <a:gd name="connsiteX0-41" fmla="*/ 118 w 2912644"/>
                  <a:gd name="connsiteY0-42" fmla="*/ 1083733 h 1083733"/>
                  <a:gd name="connsiteX1-43" fmla="*/ 110 w 2912644"/>
                  <a:gd name="connsiteY1-44" fmla="*/ 2540 h 1083733"/>
                  <a:gd name="connsiteX2-45" fmla="*/ 2276482 w 2912644"/>
                  <a:gd name="connsiteY2-46" fmla="*/ 0 h 1083733"/>
                  <a:gd name="connsiteX3-47" fmla="*/ 2912644 w 2912644"/>
                  <a:gd name="connsiteY3-48" fmla="*/ 1083733 h 1083733"/>
                  <a:gd name="connsiteX4-49" fmla="*/ 118 w 2912644"/>
                  <a:gd name="connsiteY4-5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912644" h="1083733">
                    <a:moveTo>
                      <a:pt x="118" y="1083733"/>
                    </a:moveTo>
                    <a:cubicBezTo>
                      <a:pt x="505" y="723335"/>
                      <a:pt x="-277" y="362938"/>
                      <a:pt x="110" y="2540"/>
                    </a:cubicBezTo>
                    <a:lnTo>
                      <a:pt x="2276482" y="0"/>
                    </a:lnTo>
                    <a:lnTo>
                      <a:pt x="2912644" y="1083733"/>
                    </a:lnTo>
                    <a:lnTo>
                      <a:pt x="118" y="1083733"/>
                    </a:lnTo>
                    <a:close/>
                  </a:path>
                </a:pathLst>
              </a:custGeom>
              <a:solidFill>
                <a:srgbClr val="FFC000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L2</a:t>
                </a:r>
              </a:p>
            </p:txBody>
          </p:sp>
          <p:sp>
            <p:nvSpPr>
              <p:cNvPr id="35" name="Forme libre : forme 34">
                <a:extLst>
                  <a:ext uri="{FF2B5EF4-FFF2-40B4-BE49-F238E27FC236}">
                    <a16:creationId xmlns:a16="http://schemas.microsoft.com/office/drawing/2014/main" id="{466C8BEA-C1B0-F944-A4BA-6D0DEC7212AA}"/>
                  </a:ext>
                </a:extLst>
              </p:cNvPr>
              <p:cNvSpPr/>
              <p:nvPr/>
            </p:nvSpPr>
            <p:spPr>
              <a:xfrm>
                <a:off x="8992377" y="4340200"/>
                <a:ext cx="3549087" cy="1083733"/>
              </a:xfrm>
              <a:custGeom>
                <a:avLst/>
                <a:gdLst>
                  <a:gd name="connsiteX0" fmla="*/ 0 w 5089302"/>
                  <a:gd name="connsiteY0" fmla="*/ 1083733 h 1083733"/>
                  <a:gd name="connsiteX1" fmla="*/ 636162 w 5089302"/>
                  <a:gd name="connsiteY1" fmla="*/ 0 h 1083733"/>
                  <a:gd name="connsiteX2" fmla="*/ 4453140 w 5089302"/>
                  <a:gd name="connsiteY2" fmla="*/ 0 h 1083733"/>
                  <a:gd name="connsiteX3" fmla="*/ 5089302 w 5089302"/>
                  <a:gd name="connsiteY3" fmla="*/ 1083733 h 1083733"/>
                  <a:gd name="connsiteX4" fmla="*/ 0 w 5089302"/>
                  <a:gd name="connsiteY4" fmla="*/ 1083733 h 1083733"/>
                  <a:gd name="connsiteX0-1" fmla="*/ 0 w 5089302"/>
                  <a:gd name="connsiteY0-2" fmla="*/ 1083733 h 1083733"/>
                  <a:gd name="connsiteX1-3" fmla="*/ 1611522 w 5089302"/>
                  <a:gd name="connsiteY1-4" fmla="*/ 0 h 1083733"/>
                  <a:gd name="connsiteX2-5" fmla="*/ 4453140 w 5089302"/>
                  <a:gd name="connsiteY2-6" fmla="*/ 0 h 1083733"/>
                  <a:gd name="connsiteX3-7" fmla="*/ 5089302 w 5089302"/>
                  <a:gd name="connsiteY3-8" fmla="*/ 1083733 h 1083733"/>
                  <a:gd name="connsiteX4-9" fmla="*/ 0 w 5089302"/>
                  <a:gd name="connsiteY4-10" fmla="*/ 1083733 h 1083733"/>
                  <a:gd name="connsiteX0-11" fmla="*/ 0 w 3550062"/>
                  <a:gd name="connsiteY0-12" fmla="*/ 1078653 h 1083733"/>
                  <a:gd name="connsiteX1-13" fmla="*/ 72282 w 3550062"/>
                  <a:gd name="connsiteY1-14" fmla="*/ 0 h 1083733"/>
                  <a:gd name="connsiteX2-15" fmla="*/ 2913900 w 3550062"/>
                  <a:gd name="connsiteY2-16" fmla="*/ 0 h 1083733"/>
                  <a:gd name="connsiteX3-17" fmla="*/ 3550062 w 3550062"/>
                  <a:gd name="connsiteY3-18" fmla="*/ 1083733 h 1083733"/>
                  <a:gd name="connsiteX4-19" fmla="*/ 0 w 3550062"/>
                  <a:gd name="connsiteY4-20" fmla="*/ 1078653 h 1083733"/>
                  <a:gd name="connsiteX0-21" fmla="*/ 0 w 3542442"/>
                  <a:gd name="connsiteY0-22" fmla="*/ 1088813 h 1088813"/>
                  <a:gd name="connsiteX1-23" fmla="*/ 64662 w 3542442"/>
                  <a:gd name="connsiteY1-24" fmla="*/ 0 h 1088813"/>
                  <a:gd name="connsiteX2-25" fmla="*/ 2906280 w 3542442"/>
                  <a:gd name="connsiteY2-26" fmla="*/ 0 h 1088813"/>
                  <a:gd name="connsiteX3-27" fmla="*/ 3542442 w 3542442"/>
                  <a:gd name="connsiteY3-28" fmla="*/ 1083733 h 1088813"/>
                  <a:gd name="connsiteX4-29" fmla="*/ 0 w 3542442"/>
                  <a:gd name="connsiteY4-30" fmla="*/ 1088813 h 1088813"/>
                  <a:gd name="connsiteX0-31" fmla="*/ 0 w 3542442"/>
                  <a:gd name="connsiteY0-32" fmla="*/ 1083733 h 1083733"/>
                  <a:gd name="connsiteX1-33" fmla="*/ 64662 w 3542442"/>
                  <a:gd name="connsiteY1-34" fmla="*/ 0 h 1083733"/>
                  <a:gd name="connsiteX2-35" fmla="*/ 2906280 w 3542442"/>
                  <a:gd name="connsiteY2-36" fmla="*/ 0 h 1083733"/>
                  <a:gd name="connsiteX3-37" fmla="*/ 3542442 w 3542442"/>
                  <a:gd name="connsiteY3-38" fmla="*/ 1083733 h 1083733"/>
                  <a:gd name="connsiteX4-39" fmla="*/ 0 w 3542442"/>
                  <a:gd name="connsiteY4-40" fmla="*/ 1083733 h 1083733"/>
                  <a:gd name="connsiteX0-41" fmla="*/ 1378 w 3543820"/>
                  <a:gd name="connsiteY0-42" fmla="*/ 1083733 h 1083733"/>
                  <a:gd name="connsiteX1-43" fmla="*/ 0 w 3543820"/>
                  <a:gd name="connsiteY1-44" fmla="*/ 5080 h 1083733"/>
                  <a:gd name="connsiteX2-45" fmla="*/ 2907658 w 3543820"/>
                  <a:gd name="connsiteY2-46" fmla="*/ 0 h 1083733"/>
                  <a:gd name="connsiteX3-47" fmla="*/ 3543820 w 3543820"/>
                  <a:gd name="connsiteY3-48" fmla="*/ 1083733 h 1083733"/>
                  <a:gd name="connsiteX4-49" fmla="*/ 1378 w 3543820"/>
                  <a:gd name="connsiteY4-50" fmla="*/ 1083733 h 1083733"/>
                  <a:gd name="connsiteX0-51" fmla="*/ 1378 w 3543820"/>
                  <a:gd name="connsiteY0-52" fmla="*/ 1083733 h 1083733"/>
                  <a:gd name="connsiteX1-53" fmla="*/ 0 w 3543820"/>
                  <a:gd name="connsiteY1-54" fmla="*/ 5080 h 1083733"/>
                  <a:gd name="connsiteX2-55" fmla="*/ 2907658 w 3543820"/>
                  <a:gd name="connsiteY2-56" fmla="*/ 0 h 1083733"/>
                  <a:gd name="connsiteX3-57" fmla="*/ 3543820 w 3543820"/>
                  <a:gd name="connsiteY3-58" fmla="*/ 1083733 h 1083733"/>
                  <a:gd name="connsiteX4-59" fmla="*/ 1378 w 3543820"/>
                  <a:gd name="connsiteY4-60" fmla="*/ 1083733 h 1083733"/>
                  <a:gd name="connsiteX0-61" fmla="*/ 67 w 3542509"/>
                  <a:gd name="connsiteY0-62" fmla="*/ 1086273 h 1086273"/>
                  <a:gd name="connsiteX1-63" fmla="*/ 1229 w 3542509"/>
                  <a:gd name="connsiteY1-64" fmla="*/ 0 h 1086273"/>
                  <a:gd name="connsiteX2-65" fmla="*/ 2906347 w 3542509"/>
                  <a:gd name="connsiteY2-66" fmla="*/ 2540 h 1086273"/>
                  <a:gd name="connsiteX3-67" fmla="*/ 3542509 w 3542509"/>
                  <a:gd name="connsiteY3-68" fmla="*/ 1086273 h 1086273"/>
                  <a:gd name="connsiteX4-69" fmla="*/ 67 w 3542509"/>
                  <a:gd name="connsiteY4-70" fmla="*/ 1086273 h 1086273"/>
                  <a:gd name="connsiteX0-71" fmla="*/ 67 w 3542509"/>
                  <a:gd name="connsiteY0-72" fmla="*/ 1083733 h 1083733"/>
                  <a:gd name="connsiteX1-73" fmla="*/ 1229 w 3542509"/>
                  <a:gd name="connsiteY1-74" fmla="*/ 2540 h 1083733"/>
                  <a:gd name="connsiteX2-75" fmla="*/ 2906347 w 3542509"/>
                  <a:gd name="connsiteY2-76" fmla="*/ 0 h 1083733"/>
                  <a:gd name="connsiteX3-77" fmla="*/ 3542509 w 3542509"/>
                  <a:gd name="connsiteY3-78" fmla="*/ 1083733 h 1083733"/>
                  <a:gd name="connsiteX4-79" fmla="*/ 67 w 3542509"/>
                  <a:gd name="connsiteY4-80" fmla="*/ 1083733 h 1083733"/>
                  <a:gd name="connsiteX0-81" fmla="*/ 1378 w 3543820"/>
                  <a:gd name="connsiteY0-82" fmla="*/ 1083733 h 1083733"/>
                  <a:gd name="connsiteX1-83" fmla="*/ 0 w 3543820"/>
                  <a:gd name="connsiteY1-84" fmla="*/ 2540 h 1083733"/>
                  <a:gd name="connsiteX2-85" fmla="*/ 2907658 w 3543820"/>
                  <a:gd name="connsiteY2-86" fmla="*/ 0 h 1083733"/>
                  <a:gd name="connsiteX3-87" fmla="*/ 3543820 w 3543820"/>
                  <a:gd name="connsiteY3-88" fmla="*/ 1083733 h 1083733"/>
                  <a:gd name="connsiteX4-89" fmla="*/ 1378 w 3543820"/>
                  <a:gd name="connsiteY4-90" fmla="*/ 1083733 h 1083733"/>
                  <a:gd name="connsiteX0-91" fmla="*/ 27 w 3548322"/>
                  <a:gd name="connsiteY0-92" fmla="*/ 1083733 h 1083733"/>
                  <a:gd name="connsiteX1-93" fmla="*/ 4502 w 3548322"/>
                  <a:gd name="connsiteY1-94" fmla="*/ 2540 h 1083733"/>
                  <a:gd name="connsiteX2-95" fmla="*/ 2912160 w 3548322"/>
                  <a:gd name="connsiteY2-96" fmla="*/ 0 h 1083733"/>
                  <a:gd name="connsiteX3-97" fmla="*/ 3548322 w 3548322"/>
                  <a:gd name="connsiteY3-98" fmla="*/ 1083733 h 1083733"/>
                  <a:gd name="connsiteX4-99" fmla="*/ 27 w 3548322"/>
                  <a:gd name="connsiteY4-100" fmla="*/ 1083733 h 1083733"/>
                  <a:gd name="connsiteX0-101" fmla="*/ 792 w 3549087"/>
                  <a:gd name="connsiteY0-102" fmla="*/ 1083733 h 1083733"/>
                  <a:gd name="connsiteX1-103" fmla="*/ 0 w 3549087"/>
                  <a:gd name="connsiteY1-104" fmla="*/ 2540 h 1083733"/>
                  <a:gd name="connsiteX2-105" fmla="*/ 2912925 w 3549087"/>
                  <a:gd name="connsiteY2-106" fmla="*/ 0 h 1083733"/>
                  <a:gd name="connsiteX3-107" fmla="*/ 3549087 w 3549087"/>
                  <a:gd name="connsiteY3-108" fmla="*/ 1083733 h 1083733"/>
                  <a:gd name="connsiteX4-109" fmla="*/ 792 w 3549087"/>
                  <a:gd name="connsiteY4-11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9087" h="1083733">
                    <a:moveTo>
                      <a:pt x="792" y="1083733"/>
                    </a:moveTo>
                    <a:cubicBezTo>
                      <a:pt x="333" y="724182"/>
                      <a:pt x="459" y="362091"/>
                      <a:pt x="0" y="2540"/>
                    </a:cubicBezTo>
                    <a:lnTo>
                      <a:pt x="2912925" y="0"/>
                    </a:lnTo>
                    <a:lnTo>
                      <a:pt x="3549087" y="1083733"/>
                    </a:lnTo>
                    <a:lnTo>
                      <a:pt x="792" y="1083733"/>
                    </a:lnTo>
                    <a:close/>
                  </a:path>
                </a:pathLst>
              </a:custGeom>
              <a:solidFill>
                <a:srgbClr val="5B9BD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L3</a:t>
                </a:r>
              </a:p>
            </p:txBody>
          </p:sp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D16CCCF-F0E4-4F7F-0897-BBE9B9E7150E}"/>
                  </a:ext>
                </a:extLst>
              </p:cNvPr>
              <p:cNvSpPr/>
              <p:nvPr/>
            </p:nvSpPr>
            <p:spPr>
              <a:xfrm>
                <a:off x="8988484" y="5423933"/>
                <a:ext cx="4189144" cy="1084905"/>
              </a:xfrm>
              <a:custGeom>
                <a:avLst/>
                <a:gdLst>
                  <a:gd name="connsiteX0" fmla="*/ 0 w 6361628"/>
                  <a:gd name="connsiteY0" fmla="*/ 1083733 h 1083733"/>
                  <a:gd name="connsiteX1" fmla="*/ 636162 w 6361628"/>
                  <a:gd name="connsiteY1" fmla="*/ 0 h 1083733"/>
                  <a:gd name="connsiteX2" fmla="*/ 5725466 w 6361628"/>
                  <a:gd name="connsiteY2" fmla="*/ 0 h 1083733"/>
                  <a:gd name="connsiteX3" fmla="*/ 6361628 w 6361628"/>
                  <a:gd name="connsiteY3" fmla="*/ 1083733 h 1083733"/>
                  <a:gd name="connsiteX4" fmla="*/ 0 w 6361628"/>
                  <a:gd name="connsiteY4" fmla="*/ 1083733 h 1083733"/>
                  <a:gd name="connsiteX0-1" fmla="*/ 0 w 6361628"/>
                  <a:gd name="connsiteY0-2" fmla="*/ 1083733 h 1083733"/>
                  <a:gd name="connsiteX1-3" fmla="*/ 2174816 w 6361628"/>
                  <a:gd name="connsiteY1-4" fmla="*/ 0 h 1083733"/>
                  <a:gd name="connsiteX2-5" fmla="*/ 5725466 w 6361628"/>
                  <a:gd name="connsiteY2-6" fmla="*/ 0 h 1083733"/>
                  <a:gd name="connsiteX3-7" fmla="*/ 6361628 w 6361628"/>
                  <a:gd name="connsiteY3-8" fmla="*/ 1083733 h 1083733"/>
                  <a:gd name="connsiteX4-9" fmla="*/ 0 w 6361628"/>
                  <a:gd name="connsiteY4-10" fmla="*/ 1083733 h 1083733"/>
                  <a:gd name="connsiteX0-11" fmla="*/ 5677 w 4186812"/>
                  <a:gd name="connsiteY0-12" fmla="*/ 1092525 h 1092525"/>
                  <a:gd name="connsiteX1-13" fmla="*/ 0 w 4186812"/>
                  <a:gd name="connsiteY1-14" fmla="*/ 0 h 1092525"/>
                  <a:gd name="connsiteX2-15" fmla="*/ 3550650 w 4186812"/>
                  <a:gd name="connsiteY2-16" fmla="*/ 0 h 1092525"/>
                  <a:gd name="connsiteX3-17" fmla="*/ 4186812 w 4186812"/>
                  <a:gd name="connsiteY3-18" fmla="*/ 1083733 h 1092525"/>
                  <a:gd name="connsiteX4-19" fmla="*/ 5677 w 4186812"/>
                  <a:gd name="connsiteY4-20" fmla="*/ 1092525 h 1092525"/>
                  <a:gd name="connsiteX0-21" fmla="*/ 9487 w 4186812"/>
                  <a:gd name="connsiteY0-22" fmla="*/ 1088715 h 1088715"/>
                  <a:gd name="connsiteX1-23" fmla="*/ 0 w 4186812"/>
                  <a:gd name="connsiteY1-24" fmla="*/ 0 h 1088715"/>
                  <a:gd name="connsiteX2-25" fmla="*/ 3550650 w 4186812"/>
                  <a:gd name="connsiteY2-26" fmla="*/ 0 h 1088715"/>
                  <a:gd name="connsiteX3-27" fmla="*/ 4186812 w 4186812"/>
                  <a:gd name="connsiteY3-28" fmla="*/ 1083733 h 1088715"/>
                  <a:gd name="connsiteX4-29" fmla="*/ 9487 w 4186812"/>
                  <a:gd name="connsiteY4-30" fmla="*/ 1088715 h 1088715"/>
                  <a:gd name="connsiteX0-31" fmla="*/ 1867 w 4186812"/>
                  <a:gd name="connsiteY0-32" fmla="*/ 1088715 h 1088715"/>
                  <a:gd name="connsiteX1-33" fmla="*/ 0 w 4186812"/>
                  <a:gd name="connsiteY1-34" fmla="*/ 0 h 1088715"/>
                  <a:gd name="connsiteX2-35" fmla="*/ 3550650 w 4186812"/>
                  <a:gd name="connsiteY2-36" fmla="*/ 0 h 1088715"/>
                  <a:gd name="connsiteX3-37" fmla="*/ 4186812 w 4186812"/>
                  <a:gd name="connsiteY3-38" fmla="*/ 1083733 h 1088715"/>
                  <a:gd name="connsiteX4-39" fmla="*/ 1867 w 4186812"/>
                  <a:gd name="connsiteY4-40" fmla="*/ 1088715 h 1088715"/>
                  <a:gd name="connsiteX0-41" fmla="*/ 249 w 4192814"/>
                  <a:gd name="connsiteY0-42" fmla="*/ 1084905 h 1084905"/>
                  <a:gd name="connsiteX1-43" fmla="*/ 6002 w 4192814"/>
                  <a:gd name="connsiteY1-44" fmla="*/ 0 h 1084905"/>
                  <a:gd name="connsiteX2-45" fmla="*/ 3556652 w 4192814"/>
                  <a:gd name="connsiteY2-46" fmla="*/ 0 h 1084905"/>
                  <a:gd name="connsiteX3-47" fmla="*/ 4192814 w 4192814"/>
                  <a:gd name="connsiteY3-48" fmla="*/ 1083733 h 1084905"/>
                  <a:gd name="connsiteX4-49" fmla="*/ 249 w 4192814"/>
                  <a:gd name="connsiteY4-50" fmla="*/ 1084905 h 1084905"/>
                  <a:gd name="connsiteX0-51" fmla="*/ 389 w 4189144"/>
                  <a:gd name="connsiteY0-52" fmla="*/ 1084905 h 1084905"/>
                  <a:gd name="connsiteX1-53" fmla="*/ 2332 w 4189144"/>
                  <a:gd name="connsiteY1-54" fmla="*/ 0 h 1084905"/>
                  <a:gd name="connsiteX2-55" fmla="*/ 3552982 w 4189144"/>
                  <a:gd name="connsiteY2-56" fmla="*/ 0 h 1084905"/>
                  <a:gd name="connsiteX3-57" fmla="*/ 4189144 w 4189144"/>
                  <a:gd name="connsiteY3-58" fmla="*/ 1083733 h 1084905"/>
                  <a:gd name="connsiteX4-59" fmla="*/ 389 w 4189144"/>
                  <a:gd name="connsiteY4-60" fmla="*/ 1084905 h 108490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189144" h="1084905">
                    <a:moveTo>
                      <a:pt x="389" y="1084905"/>
                    </a:moveTo>
                    <a:cubicBezTo>
                      <a:pt x="-1503" y="720730"/>
                      <a:pt x="4224" y="364175"/>
                      <a:pt x="2332" y="0"/>
                    </a:cubicBezTo>
                    <a:lnTo>
                      <a:pt x="3552982" y="0"/>
                    </a:lnTo>
                    <a:lnTo>
                      <a:pt x="4189144" y="1083733"/>
                    </a:lnTo>
                    <a:lnTo>
                      <a:pt x="389" y="1084905"/>
                    </a:lnTo>
                    <a:close/>
                  </a:path>
                </a:pathLst>
              </a:custGeom>
              <a:solidFill>
                <a:srgbClr val="70AD47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Mémoire Principale (DRAM)</a:t>
                </a:r>
              </a:p>
            </p:txBody>
          </p:sp>
        </p:grpSp>
        <p:sp>
          <p:nvSpPr>
            <p:cNvPr id="26" name="Forme 25">
              <a:extLst>
                <a:ext uri="{FF2B5EF4-FFF2-40B4-BE49-F238E27FC236}">
                  <a16:creationId xmlns:a16="http://schemas.microsoft.com/office/drawing/2014/main" id="{13FC15D2-A483-1FF5-9ACA-E8E20281E5EC}"/>
                </a:ext>
              </a:extLst>
            </p:cNvPr>
            <p:cNvSpPr/>
            <p:nvPr/>
          </p:nvSpPr>
          <p:spPr>
            <a:xfrm rot="5400000">
              <a:off x="10386425" y="2437024"/>
              <a:ext cx="3748442" cy="2772845"/>
            </a:xfrm>
            <a:prstGeom prst="swooshArrow">
              <a:avLst>
                <a:gd name="adj1" fmla="val 16310"/>
                <a:gd name="adj2" fmla="val 31370"/>
              </a:avLst>
            </a:prstGeom>
            <a:gradFill flip="none" rotWithShape="1">
              <a:gsLst>
                <a:gs pos="0">
                  <a:srgbClr val="ED7D31">
                    <a:lumMod val="40000"/>
                    <a:lumOff val="60000"/>
                  </a:srgbClr>
                </a:gs>
                <a:gs pos="46000">
                  <a:srgbClr val="ED7D31">
                    <a:lumMod val="95000"/>
                    <a:lumOff val="5000"/>
                  </a:srgbClr>
                </a:gs>
                <a:gs pos="100000">
                  <a:srgbClr val="ED7D31">
                    <a:lumMod val="60000"/>
                  </a:srgbClr>
                </a:gs>
              </a:gsLst>
              <a:lin ang="17400000" scaled="0"/>
              <a:tileRect/>
            </a:gra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fr-FR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D1365E0C-F0D8-2D51-AE61-E46C337C4BA8}"/>
                </a:ext>
              </a:extLst>
            </p:cNvPr>
            <p:cNvSpPr txBox="1"/>
            <p:nvPr/>
          </p:nvSpPr>
          <p:spPr>
            <a:xfrm>
              <a:off x="10549768" y="1547582"/>
              <a:ext cx="3160771" cy="637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Coût élevé et haut débit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B653B7EC-602A-7500-A616-259D8B5BFDF6}"/>
                </a:ext>
              </a:extLst>
            </p:cNvPr>
            <p:cNvSpPr txBox="1"/>
            <p:nvPr/>
          </p:nvSpPr>
          <p:spPr>
            <a:xfrm>
              <a:off x="12801000" y="5414433"/>
              <a:ext cx="1968277" cy="1043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Faible coût et débit bas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78AA4B5D-8AD3-2606-0D1E-598CDE2B3765}"/>
                </a:ext>
              </a:extLst>
            </p:cNvPr>
            <p:cNvSpPr txBox="1"/>
            <p:nvPr/>
          </p:nvSpPr>
          <p:spPr>
            <a:xfrm>
              <a:off x="7875551" y="6671152"/>
              <a:ext cx="6615499" cy="637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>
                  <a:solidFill>
                    <a:prstClr val="black"/>
                  </a:solidFill>
                  <a:latin typeface="Calibri" panose="020F0502020204030204"/>
                </a:rPr>
                <a:t>Hiérarchie des espaces mémoire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7573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Espace réservé du contenu 4">
            <a:extLst>
              <a:ext uri="{FF2B5EF4-FFF2-40B4-BE49-F238E27FC236}">
                <a16:creationId xmlns:a16="http://schemas.microsoft.com/office/drawing/2014/main" id="{02539B2A-EB5E-5499-0C3C-CC6958BDC9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67891" y="2200276"/>
            <a:ext cx="6047226" cy="3808411"/>
          </a:xfrm>
          <a:solidFill>
            <a:schemeClr val="bg1"/>
          </a:solidFill>
        </p:spPr>
        <p:txBody>
          <a:bodyPr/>
          <a:lstStyle/>
          <a:p>
            <a:r>
              <a:rPr lang="fr-FR" dirty="0"/>
              <a:t>Exécution parallèle de code</a:t>
            </a:r>
          </a:p>
          <a:p>
            <a:endParaRPr lang="fr-FR" dirty="0"/>
          </a:p>
          <a:p>
            <a:r>
              <a:rPr lang="fr-FR" dirty="0"/>
              <a:t>Ressources </a:t>
            </a:r>
            <a:r>
              <a:rPr lang="fr-FR" b="1" dirty="0">
                <a:solidFill>
                  <a:schemeClr val="accent1"/>
                </a:solidFill>
              </a:rPr>
              <a:t>partagées</a:t>
            </a:r>
          </a:p>
          <a:p>
            <a:endParaRPr lang="fr-FR" dirty="0"/>
          </a:p>
          <a:p>
            <a:r>
              <a:rPr lang="fr-FR" dirty="0"/>
              <a:t>Niveaux d’espaces mémoire</a:t>
            </a:r>
          </a:p>
        </p:txBody>
      </p:sp>
      <p:pic>
        <p:nvPicPr>
          <p:cNvPr id="57" name="Image 51">
            <a:extLst>
              <a:ext uri="{FF2B5EF4-FFF2-40B4-BE49-F238E27FC236}">
                <a16:creationId xmlns:a16="http://schemas.microsoft.com/office/drawing/2014/main" id="{1B0F6D4E-14EC-F633-8DB5-7364CA8D15F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t="1367" r="1568"/>
          <a:stretch>
            <a:fillRect/>
          </a:stretch>
        </p:blipFill>
        <p:spPr>
          <a:xfrm>
            <a:off x="1355144" y="1973046"/>
            <a:ext cx="3792425" cy="3833813"/>
          </a:xfrm>
          <a:prstGeom prst="rect">
            <a:avLst/>
          </a:prstGeom>
        </p:spPr>
      </p:pic>
      <p:sp>
        <p:nvSpPr>
          <p:cNvPr id="76" name="Rectangle : coins arrondis 75">
            <a:extLst>
              <a:ext uri="{FF2B5EF4-FFF2-40B4-BE49-F238E27FC236}">
                <a16:creationId xmlns:a16="http://schemas.microsoft.com/office/drawing/2014/main" id="{5D2E1E69-101D-D45E-EF1F-2733F14A8040}"/>
              </a:ext>
            </a:extLst>
          </p:cNvPr>
          <p:cNvSpPr/>
          <p:nvPr/>
        </p:nvSpPr>
        <p:spPr>
          <a:xfrm>
            <a:off x="6092099" y="2560415"/>
            <a:ext cx="5337175" cy="2224527"/>
          </a:xfrm>
          <a:prstGeom prst="roundRect">
            <a:avLst>
              <a:gd name="adj" fmla="val 9696"/>
            </a:avLst>
          </a:prstGeom>
          <a:noFill/>
          <a:ln w="571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3603430-127B-D7FE-37D6-66E420E3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Electrique/Electronique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017963F-2C4A-B42D-7C6E-E3120E7A5E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9EB1C48-6793-103E-0078-FA0AF5AD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019271"/>
            <a:ext cx="9299575" cy="565080"/>
          </a:xfrm>
          <a:noFill/>
          <a:effectLst>
            <a:glow>
              <a:schemeClr val="bg2">
                <a:alpha val="75000"/>
              </a:schemeClr>
            </a:glow>
          </a:effectLst>
        </p:spPr>
        <p:txBody>
          <a:bodyPr vert="horz" wrap="square" lIns="91440" tIns="0" rIns="91440" bIns="0" rtlCol="0" anchor="ctr">
            <a:normAutofit fontScale="97500"/>
          </a:bodyPr>
          <a:lstStyle/>
          <a:p>
            <a:pPr>
              <a:spcBef>
                <a:spcPct val="0"/>
              </a:spcBef>
            </a:pPr>
            <a:r>
              <a:rPr lang="fr-FR" sz="2800" dirty="0">
                <a:solidFill>
                  <a:schemeClr val="accent1"/>
                </a:solidFill>
                <a:latin typeface="+mj-lt"/>
                <a:ea typeface="+mj-ea"/>
              </a:rPr>
              <a:t>Conséquences matérielles : calculateurs multicœurs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1A697954-2E59-17F1-EDAA-386AE013DC2C}"/>
              </a:ext>
            </a:extLst>
          </p:cNvPr>
          <p:cNvGrpSpPr/>
          <p:nvPr/>
        </p:nvGrpSpPr>
        <p:grpSpPr>
          <a:xfrm>
            <a:off x="6947190" y="-2851351"/>
            <a:ext cx="3280129" cy="2476944"/>
            <a:chOff x="7875551" y="1089000"/>
            <a:chExt cx="6893726" cy="6219750"/>
          </a:xfrm>
        </p:grpSpPr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E4528167-CE9D-5926-145F-783E72D1EFEA}"/>
                </a:ext>
              </a:extLst>
            </p:cNvPr>
            <p:cNvGrpSpPr/>
            <p:nvPr/>
          </p:nvGrpSpPr>
          <p:grpSpPr>
            <a:xfrm>
              <a:off x="8506928" y="1089000"/>
              <a:ext cx="4688721" cy="5419838"/>
              <a:chOff x="8988484" y="1089000"/>
              <a:chExt cx="4189144" cy="5419838"/>
            </a:xfrm>
          </p:grpSpPr>
          <p:sp>
            <p:nvSpPr>
              <p:cNvPr id="50" name="Forme libre : forme 49">
                <a:extLst>
                  <a:ext uri="{FF2B5EF4-FFF2-40B4-BE49-F238E27FC236}">
                    <a16:creationId xmlns:a16="http://schemas.microsoft.com/office/drawing/2014/main" id="{69F7CF5E-472F-CD4C-91C2-0F7C4268A1F1}"/>
                  </a:ext>
                </a:extLst>
              </p:cNvPr>
              <p:cNvSpPr/>
              <p:nvPr/>
            </p:nvSpPr>
            <p:spPr>
              <a:xfrm>
                <a:off x="8994531" y="1089000"/>
                <a:ext cx="1638445" cy="1083733"/>
              </a:xfrm>
              <a:custGeom>
                <a:avLst/>
                <a:gdLst>
                  <a:gd name="connsiteX0" fmla="*/ 0 w 1272325"/>
                  <a:gd name="connsiteY0" fmla="*/ 1083733 h 1083733"/>
                  <a:gd name="connsiteX1" fmla="*/ 636162 w 1272325"/>
                  <a:gd name="connsiteY1" fmla="*/ 0 h 1083733"/>
                  <a:gd name="connsiteX2" fmla="*/ 636163 w 1272325"/>
                  <a:gd name="connsiteY2" fmla="*/ 0 h 1083733"/>
                  <a:gd name="connsiteX3" fmla="*/ 1272325 w 1272325"/>
                  <a:gd name="connsiteY3" fmla="*/ 1083733 h 1083733"/>
                  <a:gd name="connsiteX4" fmla="*/ 0 w 1272325"/>
                  <a:gd name="connsiteY4" fmla="*/ 1083733 h 1083733"/>
                  <a:gd name="connsiteX0-1" fmla="*/ 0 w 1607605"/>
                  <a:gd name="connsiteY0-2" fmla="*/ 1083733 h 1083733"/>
                  <a:gd name="connsiteX1-3" fmla="*/ 971442 w 1607605"/>
                  <a:gd name="connsiteY1-4" fmla="*/ 0 h 1083733"/>
                  <a:gd name="connsiteX2-5" fmla="*/ 971443 w 1607605"/>
                  <a:gd name="connsiteY2-6" fmla="*/ 0 h 1083733"/>
                  <a:gd name="connsiteX3-7" fmla="*/ 1607605 w 1607605"/>
                  <a:gd name="connsiteY3-8" fmla="*/ 1083733 h 1083733"/>
                  <a:gd name="connsiteX4-9" fmla="*/ 0 w 1607605"/>
                  <a:gd name="connsiteY4-10" fmla="*/ 1083733 h 1083733"/>
                  <a:gd name="connsiteX0-11" fmla="*/ 0 w 1607605"/>
                  <a:gd name="connsiteY0-12" fmla="*/ 1083733 h 1083733"/>
                  <a:gd name="connsiteX1-13" fmla="*/ 971442 w 1607605"/>
                  <a:gd name="connsiteY1-14" fmla="*/ 0 h 1083733"/>
                  <a:gd name="connsiteX2-15" fmla="*/ 991763 w 1607605"/>
                  <a:gd name="connsiteY2-16" fmla="*/ 0 h 1083733"/>
                  <a:gd name="connsiteX3-17" fmla="*/ 1607605 w 1607605"/>
                  <a:gd name="connsiteY3-18" fmla="*/ 1083733 h 1083733"/>
                  <a:gd name="connsiteX4-19" fmla="*/ 0 w 1607605"/>
                  <a:gd name="connsiteY4-20" fmla="*/ 1083733 h 1083733"/>
                  <a:gd name="connsiteX0-21" fmla="*/ 3918 w 1611523"/>
                  <a:gd name="connsiteY0-22" fmla="*/ 1083733 h 1083733"/>
                  <a:gd name="connsiteX1-23" fmla="*/ 0 w 1611523"/>
                  <a:gd name="connsiteY1-24" fmla="*/ 0 h 1083733"/>
                  <a:gd name="connsiteX2-25" fmla="*/ 995681 w 1611523"/>
                  <a:gd name="connsiteY2-26" fmla="*/ 0 h 1083733"/>
                  <a:gd name="connsiteX3-27" fmla="*/ 1611523 w 1611523"/>
                  <a:gd name="connsiteY3-28" fmla="*/ 1083733 h 1083733"/>
                  <a:gd name="connsiteX4-29" fmla="*/ 3918 w 1611523"/>
                  <a:gd name="connsiteY4-30" fmla="*/ 1083733 h 1083733"/>
                  <a:gd name="connsiteX0-31" fmla="*/ 0 w 1638039"/>
                  <a:gd name="connsiteY0-32" fmla="*/ 1083733 h 1083733"/>
                  <a:gd name="connsiteX1-33" fmla="*/ 26516 w 1638039"/>
                  <a:gd name="connsiteY1-34" fmla="*/ 0 h 1083733"/>
                  <a:gd name="connsiteX2-35" fmla="*/ 1022197 w 1638039"/>
                  <a:gd name="connsiteY2-36" fmla="*/ 0 h 1083733"/>
                  <a:gd name="connsiteX3-37" fmla="*/ 1638039 w 1638039"/>
                  <a:gd name="connsiteY3-38" fmla="*/ 1083733 h 1083733"/>
                  <a:gd name="connsiteX4-39" fmla="*/ 0 w 1638039"/>
                  <a:gd name="connsiteY4-40" fmla="*/ 1083733 h 1083733"/>
                  <a:gd name="connsiteX0-41" fmla="*/ 992 w 1639031"/>
                  <a:gd name="connsiteY0-42" fmla="*/ 1083733 h 1083733"/>
                  <a:gd name="connsiteX1-43" fmla="*/ 0 w 1639031"/>
                  <a:gd name="connsiteY1-44" fmla="*/ 0 h 1083733"/>
                  <a:gd name="connsiteX2-45" fmla="*/ 1023189 w 1639031"/>
                  <a:gd name="connsiteY2-46" fmla="*/ 0 h 1083733"/>
                  <a:gd name="connsiteX3-47" fmla="*/ 1639031 w 1639031"/>
                  <a:gd name="connsiteY3-48" fmla="*/ 1083733 h 1083733"/>
                  <a:gd name="connsiteX4-49" fmla="*/ 992 w 1639031"/>
                  <a:gd name="connsiteY4-50" fmla="*/ 1083733 h 1083733"/>
                  <a:gd name="connsiteX0-51" fmla="*/ 79 w 1638118"/>
                  <a:gd name="connsiteY0-52" fmla="*/ 1083733 h 1083733"/>
                  <a:gd name="connsiteX1-53" fmla="*/ 258 w 1638118"/>
                  <a:gd name="connsiteY1-54" fmla="*/ 0 h 1083733"/>
                  <a:gd name="connsiteX2-55" fmla="*/ 1022276 w 1638118"/>
                  <a:gd name="connsiteY2-56" fmla="*/ 0 h 1083733"/>
                  <a:gd name="connsiteX3-57" fmla="*/ 1638118 w 1638118"/>
                  <a:gd name="connsiteY3-58" fmla="*/ 1083733 h 1083733"/>
                  <a:gd name="connsiteX4-59" fmla="*/ 79 w 1638118"/>
                  <a:gd name="connsiteY4-60" fmla="*/ 1083733 h 1083733"/>
                  <a:gd name="connsiteX0-61" fmla="*/ 406 w 1638445"/>
                  <a:gd name="connsiteY0-62" fmla="*/ 1083733 h 1083733"/>
                  <a:gd name="connsiteX1-63" fmla="*/ 0 w 1638445"/>
                  <a:gd name="connsiteY1-64" fmla="*/ 0 h 1083733"/>
                  <a:gd name="connsiteX2-65" fmla="*/ 1022603 w 1638445"/>
                  <a:gd name="connsiteY2-66" fmla="*/ 0 h 1083733"/>
                  <a:gd name="connsiteX3-67" fmla="*/ 1638445 w 1638445"/>
                  <a:gd name="connsiteY3-68" fmla="*/ 1083733 h 1083733"/>
                  <a:gd name="connsiteX4-69" fmla="*/ 406 w 1638445"/>
                  <a:gd name="connsiteY4-7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638445" h="1083733">
                    <a:moveTo>
                      <a:pt x="406" y="1083733"/>
                    </a:moveTo>
                    <a:cubicBezTo>
                      <a:pt x="75" y="722489"/>
                      <a:pt x="331" y="361244"/>
                      <a:pt x="0" y="0"/>
                    </a:cubicBezTo>
                    <a:lnTo>
                      <a:pt x="1022603" y="0"/>
                    </a:lnTo>
                    <a:lnTo>
                      <a:pt x="1638445" y="1083733"/>
                    </a:lnTo>
                    <a:lnTo>
                      <a:pt x="406" y="1083733"/>
                    </a:lnTo>
                    <a:close/>
                  </a:path>
                </a:pathLst>
              </a:custGeom>
              <a:solidFill>
                <a:srgbClr val="ED7D31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endParaRPr kumimoji="0" lang="fr-F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Registres</a:t>
                </a:r>
              </a:p>
            </p:txBody>
          </p:sp>
          <p:sp>
            <p:nvSpPr>
              <p:cNvPr id="51" name="Forme libre : forme 50">
                <a:extLst>
                  <a:ext uri="{FF2B5EF4-FFF2-40B4-BE49-F238E27FC236}">
                    <a16:creationId xmlns:a16="http://schemas.microsoft.com/office/drawing/2014/main" id="{B7E8DFE0-5A13-3A78-3E3D-3A44D4935EC4}"/>
                  </a:ext>
                </a:extLst>
              </p:cNvPr>
              <p:cNvSpPr/>
              <p:nvPr/>
            </p:nvSpPr>
            <p:spPr>
              <a:xfrm>
                <a:off x="8993158" y="2172733"/>
                <a:ext cx="2275981" cy="1083733"/>
              </a:xfrm>
              <a:custGeom>
                <a:avLst/>
                <a:gdLst>
                  <a:gd name="connsiteX0" fmla="*/ 0 w 2544651"/>
                  <a:gd name="connsiteY0" fmla="*/ 1083733 h 1083733"/>
                  <a:gd name="connsiteX1" fmla="*/ 636162 w 2544651"/>
                  <a:gd name="connsiteY1" fmla="*/ 0 h 1083733"/>
                  <a:gd name="connsiteX2" fmla="*/ 1908489 w 2544651"/>
                  <a:gd name="connsiteY2" fmla="*/ 0 h 1083733"/>
                  <a:gd name="connsiteX3" fmla="*/ 2544651 w 2544651"/>
                  <a:gd name="connsiteY3" fmla="*/ 1083733 h 1083733"/>
                  <a:gd name="connsiteX4" fmla="*/ 0 w 2544651"/>
                  <a:gd name="connsiteY4" fmla="*/ 1083733 h 1083733"/>
                  <a:gd name="connsiteX0-1" fmla="*/ 0 w 2262711"/>
                  <a:gd name="connsiteY0-2" fmla="*/ 1086273 h 1086273"/>
                  <a:gd name="connsiteX1-3" fmla="*/ 354222 w 2262711"/>
                  <a:gd name="connsiteY1-4" fmla="*/ 0 h 1086273"/>
                  <a:gd name="connsiteX2-5" fmla="*/ 1626549 w 2262711"/>
                  <a:gd name="connsiteY2-6" fmla="*/ 0 h 1086273"/>
                  <a:gd name="connsiteX3-7" fmla="*/ 2262711 w 2262711"/>
                  <a:gd name="connsiteY3-8" fmla="*/ 1083733 h 1086273"/>
                  <a:gd name="connsiteX4-9" fmla="*/ 0 w 2262711"/>
                  <a:gd name="connsiteY4-10" fmla="*/ 1086273 h 1086273"/>
                  <a:gd name="connsiteX0-11" fmla="*/ 21698 w 2284409"/>
                  <a:gd name="connsiteY0-12" fmla="*/ 1086273 h 1086273"/>
                  <a:gd name="connsiteX1-13" fmla="*/ 0 w 2284409"/>
                  <a:gd name="connsiteY1-14" fmla="*/ 2540 h 1086273"/>
                  <a:gd name="connsiteX2-15" fmla="*/ 1648247 w 2284409"/>
                  <a:gd name="connsiteY2-16" fmla="*/ 0 h 1086273"/>
                  <a:gd name="connsiteX3-17" fmla="*/ 2284409 w 2284409"/>
                  <a:gd name="connsiteY3-18" fmla="*/ 1083733 h 1086273"/>
                  <a:gd name="connsiteX4-19" fmla="*/ 21698 w 2284409"/>
                  <a:gd name="connsiteY4-20" fmla="*/ 1086273 h 1086273"/>
                  <a:gd name="connsiteX0-21" fmla="*/ 0 w 2262711"/>
                  <a:gd name="connsiteY0-22" fmla="*/ 1086273 h 1086273"/>
                  <a:gd name="connsiteX1-23" fmla="*/ 3702 w 2262711"/>
                  <a:gd name="connsiteY1-24" fmla="*/ 2540 h 1086273"/>
                  <a:gd name="connsiteX2-25" fmla="*/ 1626549 w 2262711"/>
                  <a:gd name="connsiteY2-26" fmla="*/ 0 h 1086273"/>
                  <a:gd name="connsiteX3-27" fmla="*/ 2262711 w 2262711"/>
                  <a:gd name="connsiteY3-28" fmla="*/ 1083733 h 1086273"/>
                  <a:gd name="connsiteX4-29" fmla="*/ 0 w 2262711"/>
                  <a:gd name="connsiteY4-30" fmla="*/ 1086273 h 1086273"/>
                  <a:gd name="connsiteX0-31" fmla="*/ 1378 w 2259009"/>
                  <a:gd name="connsiteY0-32" fmla="*/ 1086273 h 1086273"/>
                  <a:gd name="connsiteX1-33" fmla="*/ 0 w 2259009"/>
                  <a:gd name="connsiteY1-34" fmla="*/ 2540 h 1086273"/>
                  <a:gd name="connsiteX2-35" fmla="*/ 1622847 w 2259009"/>
                  <a:gd name="connsiteY2-36" fmla="*/ 0 h 1086273"/>
                  <a:gd name="connsiteX3-37" fmla="*/ 2259009 w 2259009"/>
                  <a:gd name="connsiteY3-38" fmla="*/ 1083733 h 1086273"/>
                  <a:gd name="connsiteX4-39" fmla="*/ 1378 w 2259009"/>
                  <a:gd name="connsiteY4-40" fmla="*/ 1086273 h 1086273"/>
                  <a:gd name="connsiteX0-41" fmla="*/ 1378 w 2259009"/>
                  <a:gd name="connsiteY0-42" fmla="*/ 1086273 h 1086273"/>
                  <a:gd name="connsiteX1-43" fmla="*/ 0 w 2259009"/>
                  <a:gd name="connsiteY1-44" fmla="*/ 2540 h 1086273"/>
                  <a:gd name="connsiteX2-45" fmla="*/ 1622847 w 2259009"/>
                  <a:gd name="connsiteY2-46" fmla="*/ 0 h 1086273"/>
                  <a:gd name="connsiteX3-47" fmla="*/ 2259009 w 2259009"/>
                  <a:gd name="connsiteY3-48" fmla="*/ 1083733 h 1086273"/>
                  <a:gd name="connsiteX4-49" fmla="*/ 1378 w 2259009"/>
                  <a:gd name="connsiteY4-50" fmla="*/ 1086273 h 1086273"/>
                  <a:gd name="connsiteX0-51" fmla="*/ 1378 w 2259009"/>
                  <a:gd name="connsiteY0-52" fmla="*/ 1086273 h 1086273"/>
                  <a:gd name="connsiteX1-53" fmla="*/ 0 w 2259009"/>
                  <a:gd name="connsiteY1-54" fmla="*/ 2540 h 1086273"/>
                  <a:gd name="connsiteX2-55" fmla="*/ 1622847 w 2259009"/>
                  <a:gd name="connsiteY2-56" fmla="*/ 0 h 1086273"/>
                  <a:gd name="connsiteX3-57" fmla="*/ 2259009 w 2259009"/>
                  <a:gd name="connsiteY3-58" fmla="*/ 1083733 h 1086273"/>
                  <a:gd name="connsiteX4-59" fmla="*/ 1378 w 2259009"/>
                  <a:gd name="connsiteY4-60" fmla="*/ 1086273 h 1086273"/>
                  <a:gd name="connsiteX0-61" fmla="*/ 1378 w 2259009"/>
                  <a:gd name="connsiteY0-62" fmla="*/ 1086273 h 1086273"/>
                  <a:gd name="connsiteX1-63" fmla="*/ 0 w 2259009"/>
                  <a:gd name="connsiteY1-64" fmla="*/ 2540 h 1086273"/>
                  <a:gd name="connsiteX2-65" fmla="*/ 1622847 w 2259009"/>
                  <a:gd name="connsiteY2-66" fmla="*/ 0 h 1086273"/>
                  <a:gd name="connsiteX3-67" fmla="*/ 2259009 w 2259009"/>
                  <a:gd name="connsiteY3-68" fmla="*/ 1083733 h 1086273"/>
                  <a:gd name="connsiteX4-69" fmla="*/ 1378 w 2259009"/>
                  <a:gd name="connsiteY4-70" fmla="*/ 1086273 h 1086273"/>
                  <a:gd name="connsiteX0-71" fmla="*/ 1378 w 2259009"/>
                  <a:gd name="connsiteY0-72" fmla="*/ 1086273 h 1086273"/>
                  <a:gd name="connsiteX1-73" fmla="*/ 0 w 2259009"/>
                  <a:gd name="connsiteY1-74" fmla="*/ 0 h 1086273"/>
                  <a:gd name="connsiteX2-75" fmla="*/ 1622847 w 2259009"/>
                  <a:gd name="connsiteY2-76" fmla="*/ 0 h 1086273"/>
                  <a:gd name="connsiteX3-77" fmla="*/ 2259009 w 2259009"/>
                  <a:gd name="connsiteY3-78" fmla="*/ 1083733 h 1086273"/>
                  <a:gd name="connsiteX4-79" fmla="*/ 1378 w 2259009"/>
                  <a:gd name="connsiteY4-80" fmla="*/ 1086273 h 1086273"/>
                  <a:gd name="connsiteX0-81" fmla="*/ 8 w 2275782"/>
                  <a:gd name="connsiteY0-82" fmla="*/ 1083733 h 1083733"/>
                  <a:gd name="connsiteX1-83" fmla="*/ 16773 w 2275782"/>
                  <a:gd name="connsiteY1-84" fmla="*/ 0 h 1083733"/>
                  <a:gd name="connsiteX2-85" fmla="*/ 1639620 w 2275782"/>
                  <a:gd name="connsiteY2-86" fmla="*/ 0 h 1083733"/>
                  <a:gd name="connsiteX3-87" fmla="*/ 2275782 w 2275782"/>
                  <a:gd name="connsiteY3-88" fmla="*/ 1083733 h 1083733"/>
                  <a:gd name="connsiteX4-89" fmla="*/ 8 w 2275782"/>
                  <a:gd name="connsiteY4-90" fmla="*/ 1083733 h 1083733"/>
                  <a:gd name="connsiteX0-91" fmla="*/ 1964 w 2277738"/>
                  <a:gd name="connsiteY0-92" fmla="*/ 1083733 h 1083733"/>
                  <a:gd name="connsiteX1-93" fmla="*/ 0 w 2277738"/>
                  <a:gd name="connsiteY1-94" fmla="*/ 0 h 1083733"/>
                  <a:gd name="connsiteX2-95" fmla="*/ 1641576 w 2277738"/>
                  <a:gd name="connsiteY2-96" fmla="*/ 0 h 1083733"/>
                  <a:gd name="connsiteX3-97" fmla="*/ 2277738 w 2277738"/>
                  <a:gd name="connsiteY3-98" fmla="*/ 1083733 h 1083733"/>
                  <a:gd name="connsiteX4-99" fmla="*/ 1964 w 2277738"/>
                  <a:gd name="connsiteY4-100" fmla="*/ 1083733 h 1083733"/>
                  <a:gd name="connsiteX0-101" fmla="*/ 793 w 2276567"/>
                  <a:gd name="connsiteY0-102" fmla="*/ 1083733 h 1083733"/>
                  <a:gd name="connsiteX1-103" fmla="*/ 0 w 2276567"/>
                  <a:gd name="connsiteY1-104" fmla="*/ 0 h 1083733"/>
                  <a:gd name="connsiteX2-105" fmla="*/ 1640405 w 2276567"/>
                  <a:gd name="connsiteY2-106" fmla="*/ 0 h 1083733"/>
                  <a:gd name="connsiteX3-107" fmla="*/ 2276567 w 2276567"/>
                  <a:gd name="connsiteY3-108" fmla="*/ 1083733 h 1083733"/>
                  <a:gd name="connsiteX4-109" fmla="*/ 793 w 2276567"/>
                  <a:gd name="connsiteY4-110" fmla="*/ 1083733 h 1083733"/>
                  <a:gd name="connsiteX0-111" fmla="*/ 73 w 2275847"/>
                  <a:gd name="connsiteY0-112" fmla="*/ 1083733 h 1083733"/>
                  <a:gd name="connsiteX1-113" fmla="*/ 1036 w 2275847"/>
                  <a:gd name="connsiteY1-114" fmla="*/ 0 h 1083733"/>
                  <a:gd name="connsiteX2-115" fmla="*/ 1639685 w 2275847"/>
                  <a:gd name="connsiteY2-116" fmla="*/ 0 h 1083733"/>
                  <a:gd name="connsiteX3-117" fmla="*/ 2275847 w 2275847"/>
                  <a:gd name="connsiteY3-118" fmla="*/ 1083733 h 1083733"/>
                  <a:gd name="connsiteX4-119" fmla="*/ 73 w 2275847"/>
                  <a:gd name="connsiteY4-120" fmla="*/ 1083733 h 1083733"/>
                  <a:gd name="connsiteX0-121" fmla="*/ 100 w 2275874"/>
                  <a:gd name="connsiteY0-122" fmla="*/ 1083733 h 1083733"/>
                  <a:gd name="connsiteX1-123" fmla="*/ 478 w 2275874"/>
                  <a:gd name="connsiteY1-124" fmla="*/ 0 h 1083733"/>
                  <a:gd name="connsiteX2-125" fmla="*/ 1639712 w 2275874"/>
                  <a:gd name="connsiteY2-126" fmla="*/ 0 h 1083733"/>
                  <a:gd name="connsiteX3-127" fmla="*/ 2275874 w 2275874"/>
                  <a:gd name="connsiteY3-128" fmla="*/ 1083733 h 1083733"/>
                  <a:gd name="connsiteX4-129" fmla="*/ 100 w 2275874"/>
                  <a:gd name="connsiteY4-130" fmla="*/ 1083733 h 1083733"/>
                  <a:gd name="connsiteX0-131" fmla="*/ 207 w 2275981"/>
                  <a:gd name="connsiteY0-132" fmla="*/ 1083733 h 1083733"/>
                  <a:gd name="connsiteX1-133" fmla="*/ 0 w 2275981"/>
                  <a:gd name="connsiteY1-134" fmla="*/ 0 h 1083733"/>
                  <a:gd name="connsiteX2-135" fmla="*/ 1639819 w 2275981"/>
                  <a:gd name="connsiteY2-136" fmla="*/ 0 h 1083733"/>
                  <a:gd name="connsiteX3-137" fmla="*/ 2275981 w 2275981"/>
                  <a:gd name="connsiteY3-138" fmla="*/ 1083733 h 1083733"/>
                  <a:gd name="connsiteX4-139" fmla="*/ 207 w 2275981"/>
                  <a:gd name="connsiteY4-140" fmla="*/ 1083733 h 1083733"/>
                  <a:gd name="connsiteX0-141" fmla="*/ 101 w 2275875"/>
                  <a:gd name="connsiteY0-142" fmla="*/ 1083733 h 1083733"/>
                  <a:gd name="connsiteX1-143" fmla="*/ 479 w 2275875"/>
                  <a:gd name="connsiteY1-144" fmla="*/ 0 h 1083733"/>
                  <a:gd name="connsiteX2-145" fmla="*/ 1639713 w 2275875"/>
                  <a:gd name="connsiteY2-146" fmla="*/ 0 h 1083733"/>
                  <a:gd name="connsiteX3-147" fmla="*/ 2275875 w 2275875"/>
                  <a:gd name="connsiteY3-148" fmla="*/ 1083733 h 1083733"/>
                  <a:gd name="connsiteX4-149" fmla="*/ 101 w 2275875"/>
                  <a:gd name="connsiteY4-150" fmla="*/ 1083733 h 1083733"/>
                  <a:gd name="connsiteX0-151" fmla="*/ 207 w 2275981"/>
                  <a:gd name="connsiteY0-152" fmla="*/ 1083733 h 1083733"/>
                  <a:gd name="connsiteX1-153" fmla="*/ 0 w 2275981"/>
                  <a:gd name="connsiteY1-154" fmla="*/ 0 h 1083733"/>
                  <a:gd name="connsiteX2-155" fmla="*/ 1639819 w 2275981"/>
                  <a:gd name="connsiteY2-156" fmla="*/ 0 h 1083733"/>
                  <a:gd name="connsiteX3-157" fmla="*/ 2275981 w 2275981"/>
                  <a:gd name="connsiteY3-158" fmla="*/ 1083733 h 1083733"/>
                  <a:gd name="connsiteX4-159" fmla="*/ 207 w 2275981"/>
                  <a:gd name="connsiteY4-16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75981" h="1083733">
                    <a:moveTo>
                      <a:pt x="207" y="1083733"/>
                    </a:moveTo>
                    <a:cubicBezTo>
                      <a:pt x="-252" y="722489"/>
                      <a:pt x="459" y="361244"/>
                      <a:pt x="0" y="0"/>
                    </a:cubicBezTo>
                    <a:lnTo>
                      <a:pt x="1639819" y="0"/>
                    </a:lnTo>
                    <a:lnTo>
                      <a:pt x="2275981" y="1083733"/>
                    </a:lnTo>
                    <a:lnTo>
                      <a:pt x="207" y="1083733"/>
                    </a:lnTo>
                    <a:close/>
                  </a:path>
                </a:pathLst>
              </a:custGeom>
              <a:solidFill>
                <a:srgbClr val="A5A5A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L1</a:t>
                </a:r>
              </a:p>
            </p:txBody>
          </p:sp>
          <p:sp>
            <p:nvSpPr>
              <p:cNvPr id="52" name="Forme libre : forme 51">
                <a:extLst>
                  <a:ext uri="{FF2B5EF4-FFF2-40B4-BE49-F238E27FC236}">
                    <a16:creationId xmlns:a16="http://schemas.microsoft.com/office/drawing/2014/main" id="{2079D1AA-7D9E-EACE-DF6D-32A8E6B2D69F}"/>
                  </a:ext>
                </a:extLst>
              </p:cNvPr>
              <p:cNvSpPr/>
              <p:nvPr/>
            </p:nvSpPr>
            <p:spPr>
              <a:xfrm>
                <a:off x="8992657" y="3256466"/>
                <a:ext cx="2912644" cy="1083733"/>
              </a:xfrm>
              <a:custGeom>
                <a:avLst/>
                <a:gdLst>
                  <a:gd name="connsiteX0" fmla="*/ 0 w 3816976"/>
                  <a:gd name="connsiteY0" fmla="*/ 1083733 h 1083733"/>
                  <a:gd name="connsiteX1" fmla="*/ 636162 w 3816976"/>
                  <a:gd name="connsiteY1" fmla="*/ 0 h 1083733"/>
                  <a:gd name="connsiteX2" fmla="*/ 3180814 w 3816976"/>
                  <a:gd name="connsiteY2" fmla="*/ 0 h 1083733"/>
                  <a:gd name="connsiteX3" fmla="*/ 3816976 w 3816976"/>
                  <a:gd name="connsiteY3" fmla="*/ 1083733 h 1083733"/>
                  <a:gd name="connsiteX4" fmla="*/ 0 w 3816976"/>
                  <a:gd name="connsiteY4" fmla="*/ 1083733 h 1083733"/>
                  <a:gd name="connsiteX0-1" fmla="*/ 0 w 3816976"/>
                  <a:gd name="connsiteY0-2" fmla="*/ 1083733 h 1083733"/>
                  <a:gd name="connsiteX1-3" fmla="*/ 887622 w 3816976"/>
                  <a:gd name="connsiteY1-4" fmla="*/ 2540 h 1083733"/>
                  <a:gd name="connsiteX2-5" fmla="*/ 3180814 w 3816976"/>
                  <a:gd name="connsiteY2-6" fmla="*/ 0 h 1083733"/>
                  <a:gd name="connsiteX3-7" fmla="*/ 3816976 w 3816976"/>
                  <a:gd name="connsiteY3-8" fmla="*/ 1083733 h 1083733"/>
                  <a:gd name="connsiteX4-9" fmla="*/ 0 w 3816976"/>
                  <a:gd name="connsiteY4-10" fmla="*/ 1083733 h 1083733"/>
                  <a:gd name="connsiteX0-11" fmla="*/ 26778 w 2929354"/>
                  <a:gd name="connsiteY0-12" fmla="*/ 1083733 h 1083733"/>
                  <a:gd name="connsiteX1-13" fmla="*/ 0 w 2929354"/>
                  <a:gd name="connsiteY1-14" fmla="*/ 2540 h 1083733"/>
                  <a:gd name="connsiteX2-15" fmla="*/ 2293192 w 2929354"/>
                  <a:gd name="connsiteY2-16" fmla="*/ 0 h 1083733"/>
                  <a:gd name="connsiteX3-17" fmla="*/ 2929354 w 2929354"/>
                  <a:gd name="connsiteY3-18" fmla="*/ 1083733 h 1083733"/>
                  <a:gd name="connsiteX4-19" fmla="*/ 26778 w 2929354"/>
                  <a:gd name="connsiteY4-20" fmla="*/ 1083733 h 1083733"/>
                  <a:gd name="connsiteX0-21" fmla="*/ 0 w 2902576"/>
                  <a:gd name="connsiteY0-22" fmla="*/ 1083733 h 1083733"/>
                  <a:gd name="connsiteX1-23" fmla="*/ 1162 w 2902576"/>
                  <a:gd name="connsiteY1-24" fmla="*/ 2540 h 1083733"/>
                  <a:gd name="connsiteX2-25" fmla="*/ 2266414 w 2902576"/>
                  <a:gd name="connsiteY2-26" fmla="*/ 0 h 1083733"/>
                  <a:gd name="connsiteX3-27" fmla="*/ 2902576 w 2902576"/>
                  <a:gd name="connsiteY3-28" fmla="*/ 1083733 h 1083733"/>
                  <a:gd name="connsiteX4-29" fmla="*/ 0 w 2902576"/>
                  <a:gd name="connsiteY4-30" fmla="*/ 1083733 h 1083733"/>
                  <a:gd name="connsiteX0-31" fmla="*/ 0 w 2912526"/>
                  <a:gd name="connsiteY0-32" fmla="*/ 1083733 h 1083733"/>
                  <a:gd name="connsiteX1-33" fmla="*/ 11112 w 2912526"/>
                  <a:gd name="connsiteY1-34" fmla="*/ 2540 h 1083733"/>
                  <a:gd name="connsiteX2-35" fmla="*/ 2276364 w 2912526"/>
                  <a:gd name="connsiteY2-36" fmla="*/ 0 h 1083733"/>
                  <a:gd name="connsiteX3-37" fmla="*/ 2912526 w 2912526"/>
                  <a:gd name="connsiteY3-38" fmla="*/ 1083733 h 1083733"/>
                  <a:gd name="connsiteX4-39" fmla="*/ 0 w 2912526"/>
                  <a:gd name="connsiteY4-40" fmla="*/ 1083733 h 1083733"/>
                  <a:gd name="connsiteX0-41" fmla="*/ 118 w 2912644"/>
                  <a:gd name="connsiteY0-42" fmla="*/ 1083733 h 1083733"/>
                  <a:gd name="connsiteX1-43" fmla="*/ 110 w 2912644"/>
                  <a:gd name="connsiteY1-44" fmla="*/ 2540 h 1083733"/>
                  <a:gd name="connsiteX2-45" fmla="*/ 2276482 w 2912644"/>
                  <a:gd name="connsiteY2-46" fmla="*/ 0 h 1083733"/>
                  <a:gd name="connsiteX3-47" fmla="*/ 2912644 w 2912644"/>
                  <a:gd name="connsiteY3-48" fmla="*/ 1083733 h 1083733"/>
                  <a:gd name="connsiteX4-49" fmla="*/ 118 w 2912644"/>
                  <a:gd name="connsiteY4-5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912644" h="1083733">
                    <a:moveTo>
                      <a:pt x="118" y="1083733"/>
                    </a:moveTo>
                    <a:cubicBezTo>
                      <a:pt x="505" y="723335"/>
                      <a:pt x="-277" y="362938"/>
                      <a:pt x="110" y="2540"/>
                    </a:cubicBezTo>
                    <a:lnTo>
                      <a:pt x="2276482" y="0"/>
                    </a:lnTo>
                    <a:lnTo>
                      <a:pt x="2912644" y="1083733"/>
                    </a:lnTo>
                    <a:lnTo>
                      <a:pt x="118" y="1083733"/>
                    </a:lnTo>
                    <a:close/>
                  </a:path>
                </a:pathLst>
              </a:custGeom>
              <a:solidFill>
                <a:srgbClr val="FFC000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L2</a:t>
                </a:r>
              </a:p>
            </p:txBody>
          </p:sp>
          <p:sp>
            <p:nvSpPr>
              <p:cNvPr id="54" name="Forme libre : forme 53">
                <a:extLst>
                  <a:ext uri="{FF2B5EF4-FFF2-40B4-BE49-F238E27FC236}">
                    <a16:creationId xmlns:a16="http://schemas.microsoft.com/office/drawing/2014/main" id="{EBBAB3E7-76F6-EE16-9C91-3CF95575705D}"/>
                  </a:ext>
                </a:extLst>
              </p:cNvPr>
              <p:cNvSpPr/>
              <p:nvPr/>
            </p:nvSpPr>
            <p:spPr>
              <a:xfrm>
                <a:off x="8992377" y="4340200"/>
                <a:ext cx="3549087" cy="1083733"/>
              </a:xfrm>
              <a:custGeom>
                <a:avLst/>
                <a:gdLst>
                  <a:gd name="connsiteX0" fmla="*/ 0 w 5089302"/>
                  <a:gd name="connsiteY0" fmla="*/ 1083733 h 1083733"/>
                  <a:gd name="connsiteX1" fmla="*/ 636162 w 5089302"/>
                  <a:gd name="connsiteY1" fmla="*/ 0 h 1083733"/>
                  <a:gd name="connsiteX2" fmla="*/ 4453140 w 5089302"/>
                  <a:gd name="connsiteY2" fmla="*/ 0 h 1083733"/>
                  <a:gd name="connsiteX3" fmla="*/ 5089302 w 5089302"/>
                  <a:gd name="connsiteY3" fmla="*/ 1083733 h 1083733"/>
                  <a:gd name="connsiteX4" fmla="*/ 0 w 5089302"/>
                  <a:gd name="connsiteY4" fmla="*/ 1083733 h 1083733"/>
                  <a:gd name="connsiteX0-1" fmla="*/ 0 w 5089302"/>
                  <a:gd name="connsiteY0-2" fmla="*/ 1083733 h 1083733"/>
                  <a:gd name="connsiteX1-3" fmla="*/ 1611522 w 5089302"/>
                  <a:gd name="connsiteY1-4" fmla="*/ 0 h 1083733"/>
                  <a:gd name="connsiteX2-5" fmla="*/ 4453140 w 5089302"/>
                  <a:gd name="connsiteY2-6" fmla="*/ 0 h 1083733"/>
                  <a:gd name="connsiteX3-7" fmla="*/ 5089302 w 5089302"/>
                  <a:gd name="connsiteY3-8" fmla="*/ 1083733 h 1083733"/>
                  <a:gd name="connsiteX4-9" fmla="*/ 0 w 5089302"/>
                  <a:gd name="connsiteY4-10" fmla="*/ 1083733 h 1083733"/>
                  <a:gd name="connsiteX0-11" fmla="*/ 0 w 3550062"/>
                  <a:gd name="connsiteY0-12" fmla="*/ 1078653 h 1083733"/>
                  <a:gd name="connsiteX1-13" fmla="*/ 72282 w 3550062"/>
                  <a:gd name="connsiteY1-14" fmla="*/ 0 h 1083733"/>
                  <a:gd name="connsiteX2-15" fmla="*/ 2913900 w 3550062"/>
                  <a:gd name="connsiteY2-16" fmla="*/ 0 h 1083733"/>
                  <a:gd name="connsiteX3-17" fmla="*/ 3550062 w 3550062"/>
                  <a:gd name="connsiteY3-18" fmla="*/ 1083733 h 1083733"/>
                  <a:gd name="connsiteX4-19" fmla="*/ 0 w 3550062"/>
                  <a:gd name="connsiteY4-20" fmla="*/ 1078653 h 1083733"/>
                  <a:gd name="connsiteX0-21" fmla="*/ 0 w 3542442"/>
                  <a:gd name="connsiteY0-22" fmla="*/ 1088813 h 1088813"/>
                  <a:gd name="connsiteX1-23" fmla="*/ 64662 w 3542442"/>
                  <a:gd name="connsiteY1-24" fmla="*/ 0 h 1088813"/>
                  <a:gd name="connsiteX2-25" fmla="*/ 2906280 w 3542442"/>
                  <a:gd name="connsiteY2-26" fmla="*/ 0 h 1088813"/>
                  <a:gd name="connsiteX3-27" fmla="*/ 3542442 w 3542442"/>
                  <a:gd name="connsiteY3-28" fmla="*/ 1083733 h 1088813"/>
                  <a:gd name="connsiteX4-29" fmla="*/ 0 w 3542442"/>
                  <a:gd name="connsiteY4-30" fmla="*/ 1088813 h 1088813"/>
                  <a:gd name="connsiteX0-31" fmla="*/ 0 w 3542442"/>
                  <a:gd name="connsiteY0-32" fmla="*/ 1083733 h 1083733"/>
                  <a:gd name="connsiteX1-33" fmla="*/ 64662 w 3542442"/>
                  <a:gd name="connsiteY1-34" fmla="*/ 0 h 1083733"/>
                  <a:gd name="connsiteX2-35" fmla="*/ 2906280 w 3542442"/>
                  <a:gd name="connsiteY2-36" fmla="*/ 0 h 1083733"/>
                  <a:gd name="connsiteX3-37" fmla="*/ 3542442 w 3542442"/>
                  <a:gd name="connsiteY3-38" fmla="*/ 1083733 h 1083733"/>
                  <a:gd name="connsiteX4-39" fmla="*/ 0 w 3542442"/>
                  <a:gd name="connsiteY4-40" fmla="*/ 1083733 h 1083733"/>
                  <a:gd name="connsiteX0-41" fmla="*/ 1378 w 3543820"/>
                  <a:gd name="connsiteY0-42" fmla="*/ 1083733 h 1083733"/>
                  <a:gd name="connsiteX1-43" fmla="*/ 0 w 3543820"/>
                  <a:gd name="connsiteY1-44" fmla="*/ 5080 h 1083733"/>
                  <a:gd name="connsiteX2-45" fmla="*/ 2907658 w 3543820"/>
                  <a:gd name="connsiteY2-46" fmla="*/ 0 h 1083733"/>
                  <a:gd name="connsiteX3-47" fmla="*/ 3543820 w 3543820"/>
                  <a:gd name="connsiteY3-48" fmla="*/ 1083733 h 1083733"/>
                  <a:gd name="connsiteX4-49" fmla="*/ 1378 w 3543820"/>
                  <a:gd name="connsiteY4-50" fmla="*/ 1083733 h 1083733"/>
                  <a:gd name="connsiteX0-51" fmla="*/ 1378 w 3543820"/>
                  <a:gd name="connsiteY0-52" fmla="*/ 1083733 h 1083733"/>
                  <a:gd name="connsiteX1-53" fmla="*/ 0 w 3543820"/>
                  <a:gd name="connsiteY1-54" fmla="*/ 5080 h 1083733"/>
                  <a:gd name="connsiteX2-55" fmla="*/ 2907658 w 3543820"/>
                  <a:gd name="connsiteY2-56" fmla="*/ 0 h 1083733"/>
                  <a:gd name="connsiteX3-57" fmla="*/ 3543820 w 3543820"/>
                  <a:gd name="connsiteY3-58" fmla="*/ 1083733 h 1083733"/>
                  <a:gd name="connsiteX4-59" fmla="*/ 1378 w 3543820"/>
                  <a:gd name="connsiteY4-60" fmla="*/ 1083733 h 1083733"/>
                  <a:gd name="connsiteX0-61" fmla="*/ 67 w 3542509"/>
                  <a:gd name="connsiteY0-62" fmla="*/ 1086273 h 1086273"/>
                  <a:gd name="connsiteX1-63" fmla="*/ 1229 w 3542509"/>
                  <a:gd name="connsiteY1-64" fmla="*/ 0 h 1086273"/>
                  <a:gd name="connsiteX2-65" fmla="*/ 2906347 w 3542509"/>
                  <a:gd name="connsiteY2-66" fmla="*/ 2540 h 1086273"/>
                  <a:gd name="connsiteX3-67" fmla="*/ 3542509 w 3542509"/>
                  <a:gd name="connsiteY3-68" fmla="*/ 1086273 h 1086273"/>
                  <a:gd name="connsiteX4-69" fmla="*/ 67 w 3542509"/>
                  <a:gd name="connsiteY4-70" fmla="*/ 1086273 h 1086273"/>
                  <a:gd name="connsiteX0-71" fmla="*/ 67 w 3542509"/>
                  <a:gd name="connsiteY0-72" fmla="*/ 1083733 h 1083733"/>
                  <a:gd name="connsiteX1-73" fmla="*/ 1229 w 3542509"/>
                  <a:gd name="connsiteY1-74" fmla="*/ 2540 h 1083733"/>
                  <a:gd name="connsiteX2-75" fmla="*/ 2906347 w 3542509"/>
                  <a:gd name="connsiteY2-76" fmla="*/ 0 h 1083733"/>
                  <a:gd name="connsiteX3-77" fmla="*/ 3542509 w 3542509"/>
                  <a:gd name="connsiteY3-78" fmla="*/ 1083733 h 1083733"/>
                  <a:gd name="connsiteX4-79" fmla="*/ 67 w 3542509"/>
                  <a:gd name="connsiteY4-80" fmla="*/ 1083733 h 1083733"/>
                  <a:gd name="connsiteX0-81" fmla="*/ 1378 w 3543820"/>
                  <a:gd name="connsiteY0-82" fmla="*/ 1083733 h 1083733"/>
                  <a:gd name="connsiteX1-83" fmla="*/ 0 w 3543820"/>
                  <a:gd name="connsiteY1-84" fmla="*/ 2540 h 1083733"/>
                  <a:gd name="connsiteX2-85" fmla="*/ 2907658 w 3543820"/>
                  <a:gd name="connsiteY2-86" fmla="*/ 0 h 1083733"/>
                  <a:gd name="connsiteX3-87" fmla="*/ 3543820 w 3543820"/>
                  <a:gd name="connsiteY3-88" fmla="*/ 1083733 h 1083733"/>
                  <a:gd name="connsiteX4-89" fmla="*/ 1378 w 3543820"/>
                  <a:gd name="connsiteY4-90" fmla="*/ 1083733 h 1083733"/>
                  <a:gd name="connsiteX0-91" fmla="*/ 27 w 3548322"/>
                  <a:gd name="connsiteY0-92" fmla="*/ 1083733 h 1083733"/>
                  <a:gd name="connsiteX1-93" fmla="*/ 4502 w 3548322"/>
                  <a:gd name="connsiteY1-94" fmla="*/ 2540 h 1083733"/>
                  <a:gd name="connsiteX2-95" fmla="*/ 2912160 w 3548322"/>
                  <a:gd name="connsiteY2-96" fmla="*/ 0 h 1083733"/>
                  <a:gd name="connsiteX3-97" fmla="*/ 3548322 w 3548322"/>
                  <a:gd name="connsiteY3-98" fmla="*/ 1083733 h 1083733"/>
                  <a:gd name="connsiteX4-99" fmla="*/ 27 w 3548322"/>
                  <a:gd name="connsiteY4-100" fmla="*/ 1083733 h 1083733"/>
                  <a:gd name="connsiteX0-101" fmla="*/ 792 w 3549087"/>
                  <a:gd name="connsiteY0-102" fmla="*/ 1083733 h 1083733"/>
                  <a:gd name="connsiteX1-103" fmla="*/ 0 w 3549087"/>
                  <a:gd name="connsiteY1-104" fmla="*/ 2540 h 1083733"/>
                  <a:gd name="connsiteX2-105" fmla="*/ 2912925 w 3549087"/>
                  <a:gd name="connsiteY2-106" fmla="*/ 0 h 1083733"/>
                  <a:gd name="connsiteX3-107" fmla="*/ 3549087 w 3549087"/>
                  <a:gd name="connsiteY3-108" fmla="*/ 1083733 h 1083733"/>
                  <a:gd name="connsiteX4-109" fmla="*/ 792 w 3549087"/>
                  <a:gd name="connsiteY4-11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9087" h="1083733">
                    <a:moveTo>
                      <a:pt x="792" y="1083733"/>
                    </a:moveTo>
                    <a:cubicBezTo>
                      <a:pt x="333" y="724182"/>
                      <a:pt x="459" y="362091"/>
                      <a:pt x="0" y="2540"/>
                    </a:cubicBezTo>
                    <a:lnTo>
                      <a:pt x="2912925" y="0"/>
                    </a:lnTo>
                    <a:lnTo>
                      <a:pt x="3549087" y="1083733"/>
                    </a:lnTo>
                    <a:lnTo>
                      <a:pt x="792" y="1083733"/>
                    </a:lnTo>
                    <a:close/>
                  </a:path>
                </a:pathLst>
              </a:custGeom>
              <a:solidFill>
                <a:srgbClr val="5B9BD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L3</a:t>
                </a:r>
              </a:p>
            </p:txBody>
          </p:sp>
          <p:sp>
            <p:nvSpPr>
              <p:cNvPr id="55" name="Forme libre : forme 54">
                <a:extLst>
                  <a:ext uri="{FF2B5EF4-FFF2-40B4-BE49-F238E27FC236}">
                    <a16:creationId xmlns:a16="http://schemas.microsoft.com/office/drawing/2014/main" id="{D4CB0111-DD58-1FEA-D899-CE427EBAB965}"/>
                  </a:ext>
                </a:extLst>
              </p:cNvPr>
              <p:cNvSpPr/>
              <p:nvPr/>
            </p:nvSpPr>
            <p:spPr>
              <a:xfrm>
                <a:off x="8988484" y="5423933"/>
                <a:ext cx="4189144" cy="1084905"/>
              </a:xfrm>
              <a:custGeom>
                <a:avLst/>
                <a:gdLst>
                  <a:gd name="connsiteX0" fmla="*/ 0 w 6361628"/>
                  <a:gd name="connsiteY0" fmla="*/ 1083733 h 1083733"/>
                  <a:gd name="connsiteX1" fmla="*/ 636162 w 6361628"/>
                  <a:gd name="connsiteY1" fmla="*/ 0 h 1083733"/>
                  <a:gd name="connsiteX2" fmla="*/ 5725466 w 6361628"/>
                  <a:gd name="connsiteY2" fmla="*/ 0 h 1083733"/>
                  <a:gd name="connsiteX3" fmla="*/ 6361628 w 6361628"/>
                  <a:gd name="connsiteY3" fmla="*/ 1083733 h 1083733"/>
                  <a:gd name="connsiteX4" fmla="*/ 0 w 6361628"/>
                  <a:gd name="connsiteY4" fmla="*/ 1083733 h 1083733"/>
                  <a:gd name="connsiteX0-1" fmla="*/ 0 w 6361628"/>
                  <a:gd name="connsiteY0-2" fmla="*/ 1083733 h 1083733"/>
                  <a:gd name="connsiteX1-3" fmla="*/ 2174816 w 6361628"/>
                  <a:gd name="connsiteY1-4" fmla="*/ 0 h 1083733"/>
                  <a:gd name="connsiteX2-5" fmla="*/ 5725466 w 6361628"/>
                  <a:gd name="connsiteY2-6" fmla="*/ 0 h 1083733"/>
                  <a:gd name="connsiteX3-7" fmla="*/ 6361628 w 6361628"/>
                  <a:gd name="connsiteY3-8" fmla="*/ 1083733 h 1083733"/>
                  <a:gd name="connsiteX4-9" fmla="*/ 0 w 6361628"/>
                  <a:gd name="connsiteY4-10" fmla="*/ 1083733 h 1083733"/>
                  <a:gd name="connsiteX0-11" fmla="*/ 5677 w 4186812"/>
                  <a:gd name="connsiteY0-12" fmla="*/ 1092525 h 1092525"/>
                  <a:gd name="connsiteX1-13" fmla="*/ 0 w 4186812"/>
                  <a:gd name="connsiteY1-14" fmla="*/ 0 h 1092525"/>
                  <a:gd name="connsiteX2-15" fmla="*/ 3550650 w 4186812"/>
                  <a:gd name="connsiteY2-16" fmla="*/ 0 h 1092525"/>
                  <a:gd name="connsiteX3-17" fmla="*/ 4186812 w 4186812"/>
                  <a:gd name="connsiteY3-18" fmla="*/ 1083733 h 1092525"/>
                  <a:gd name="connsiteX4-19" fmla="*/ 5677 w 4186812"/>
                  <a:gd name="connsiteY4-20" fmla="*/ 1092525 h 1092525"/>
                  <a:gd name="connsiteX0-21" fmla="*/ 9487 w 4186812"/>
                  <a:gd name="connsiteY0-22" fmla="*/ 1088715 h 1088715"/>
                  <a:gd name="connsiteX1-23" fmla="*/ 0 w 4186812"/>
                  <a:gd name="connsiteY1-24" fmla="*/ 0 h 1088715"/>
                  <a:gd name="connsiteX2-25" fmla="*/ 3550650 w 4186812"/>
                  <a:gd name="connsiteY2-26" fmla="*/ 0 h 1088715"/>
                  <a:gd name="connsiteX3-27" fmla="*/ 4186812 w 4186812"/>
                  <a:gd name="connsiteY3-28" fmla="*/ 1083733 h 1088715"/>
                  <a:gd name="connsiteX4-29" fmla="*/ 9487 w 4186812"/>
                  <a:gd name="connsiteY4-30" fmla="*/ 1088715 h 1088715"/>
                  <a:gd name="connsiteX0-31" fmla="*/ 1867 w 4186812"/>
                  <a:gd name="connsiteY0-32" fmla="*/ 1088715 h 1088715"/>
                  <a:gd name="connsiteX1-33" fmla="*/ 0 w 4186812"/>
                  <a:gd name="connsiteY1-34" fmla="*/ 0 h 1088715"/>
                  <a:gd name="connsiteX2-35" fmla="*/ 3550650 w 4186812"/>
                  <a:gd name="connsiteY2-36" fmla="*/ 0 h 1088715"/>
                  <a:gd name="connsiteX3-37" fmla="*/ 4186812 w 4186812"/>
                  <a:gd name="connsiteY3-38" fmla="*/ 1083733 h 1088715"/>
                  <a:gd name="connsiteX4-39" fmla="*/ 1867 w 4186812"/>
                  <a:gd name="connsiteY4-40" fmla="*/ 1088715 h 1088715"/>
                  <a:gd name="connsiteX0-41" fmla="*/ 249 w 4192814"/>
                  <a:gd name="connsiteY0-42" fmla="*/ 1084905 h 1084905"/>
                  <a:gd name="connsiteX1-43" fmla="*/ 6002 w 4192814"/>
                  <a:gd name="connsiteY1-44" fmla="*/ 0 h 1084905"/>
                  <a:gd name="connsiteX2-45" fmla="*/ 3556652 w 4192814"/>
                  <a:gd name="connsiteY2-46" fmla="*/ 0 h 1084905"/>
                  <a:gd name="connsiteX3-47" fmla="*/ 4192814 w 4192814"/>
                  <a:gd name="connsiteY3-48" fmla="*/ 1083733 h 1084905"/>
                  <a:gd name="connsiteX4-49" fmla="*/ 249 w 4192814"/>
                  <a:gd name="connsiteY4-50" fmla="*/ 1084905 h 1084905"/>
                  <a:gd name="connsiteX0-51" fmla="*/ 389 w 4189144"/>
                  <a:gd name="connsiteY0-52" fmla="*/ 1084905 h 1084905"/>
                  <a:gd name="connsiteX1-53" fmla="*/ 2332 w 4189144"/>
                  <a:gd name="connsiteY1-54" fmla="*/ 0 h 1084905"/>
                  <a:gd name="connsiteX2-55" fmla="*/ 3552982 w 4189144"/>
                  <a:gd name="connsiteY2-56" fmla="*/ 0 h 1084905"/>
                  <a:gd name="connsiteX3-57" fmla="*/ 4189144 w 4189144"/>
                  <a:gd name="connsiteY3-58" fmla="*/ 1083733 h 1084905"/>
                  <a:gd name="connsiteX4-59" fmla="*/ 389 w 4189144"/>
                  <a:gd name="connsiteY4-60" fmla="*/ 1084905 h 108490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189144" h="1084905">
                    <a:moveTo>
                      <a:pt x="389" y="1084905"/>
                    </a:moveTo>
                    <a:cubicBezTo>
                      <a:pt x="-1503" y="720730"/>
                      <a:pt x="4224" y="364175"/>
                      <a:pt x="2332" y="0"/>
                    </a:cubicBezTo>
                    <a:lnTo>
                      <a:pt x="3552982" y="0"/>
                    </a:lnTo>
                    <a:lnTo>
                      <a:pt x="4189144" y="1083733"/>
                    </a:lnTo>
                    <a:lnTo>
                      <a:pt x="389" y="1084905"/>
                    </a:lnTo>
                    <a:close/>
                  </a:path>
                </a:pathLst>
              </a:custGeom>
              <a:solidFill>
                <a:srgbClr val="70AD47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Mémoire Principale (DRAM)</a:t>
                </a:r>
              </a:p>
            </p:txBody>
          </p:sp>
        </p:grpSp>
        <p:sp>
          <p:nvSpPr>
            <p:cNvPr id="45" name="Forme 44">
              <a:extLst>
                <a:ext uri="{FF2B5EF4-FFF2-40B4-BE49-F238E27FC236}">
                  <a16:creationId xmlns:a16="http://schemas.microsoft.com/office/drawing/2014/main" id="{463B5B69-AEC3-3F8A-EC0B-5628F3F92401}"/>
                </a:ext>
              </a:extLst>
            </p:cNvPr>
            <p:cNvSpPr/>
            <p:nvPr/>
          </p:nvSpPr>
          <p:spPr>
            <a:xfrm rot="5400000">
              <a:off x="10386425" y="2437024"/>
              <a:ext cx="3748442" cy="2772845"/>
            </a:xfrm>
            <a:prstGeom prst="swooshArrow">
              <a:avLst>
                <a:gd name="adj1" fmla="val 16310"/>
                <a:gd name="adj2" fmla="val 31370"/>
              </a:avLst>
            </a:prstGeom>
            <a:gradFill flip="none" rotWithShape="1">
              <a:gsLst>
                <a:gs pos="0">
                  <a:srgbClr val="ED7D31">
                    <a:lumMod val="40000"/>
                    <a:lumOff val="60000"/>
                  </a:srgbClr>
                </a:gs>
                <a:gs pos="46000">
                  <a:srgbClr val="ED7D31">
                    <a:lumMod val="95000"/>
                    <a:lumOff val="5000"/>
                  </a:srgbClr>
                </a:gs>
                <a:gs pos="100000">
                  <a:srgbClr val="ED7D31">
                    <a:lumMod val="60000"/>
                  </a:srgbClr>
                </a:gs>
              </a:gsLst>
              <a:lin ang="17400000" scaled="0"/>
              <a:tileRect/>
            </a:gra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fr-FR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570B2B1F-6FB2-A9A3-97B8-4EA99151CA4C}"/>
                </a:ext>
              </a:extLst>
            </p:cNvPr>
            <p:cNvSpPr txBox="1"/>
            <p:nvPr/>
          </p:nvSpPr>
          <p:spPr>
            <a:xfrm>
              <a:off x="10549768" y="1547582"/>
              <a:ext cx="3160771" cy="637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Coût élevé et haut débit</a:t>
              </a: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D149A0E9-D782-B5D2-9172-ECD13D29D315}"/>
                </a:ext>
              </a:extLst>
            </p:cNvPr>
            <p:cNvSpPr txBox="1"/>
            <p:nvPr/>
          </p:nvSpPr>
          <p:spPr>
            <a:xfrm>
              <a:off x="12801000" y="5414433"/>
              <a:ext cx="1968277" cy="1043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Faible coût et débit bas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C70D2EB3-20CC-8721-C598-7E17331B7D65}"/>
                </a:ext>
              </a:extLst>
            </p:cNvPr>
            <p:cNvSpPr txBox="1"/>
            <p:nvPr/>
          </p:nvSpPr>
          <p:spPr>
            <a:xfrm>
              <a:off x="7875551" y="6671152"/>
              <a:ext cx="6615499" cy="637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>
                  <a:solidFill>
                    <a:prstClr val="black"/>
                  </a:solidFill>
                  <a:latin typeface="Calibri" panose="020F0502020204030204"/>
                </a:rPr>
                <a:t>Hiérarchie des espaces mémoire</a:t>
              </a:r>
            </a:p>
          </p:txBody>
        </p:sp>
      </p:grpSp>
      <p:pic>
        <p:nvPicPr>
          <p:cNvPr id="56" name="Picture 2">
            <a:extLst>
              <a:ext uri="{FF2B5EF4-FFF2-40B4-BE49-F238E27FC236}">
                <a16:creationId xmlns:a16="http://schemas.microsoft.com/office/drawing/2014/main" id="{A24DB2BE-6E7F-E81C-B952-713D8CA98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974" y="2465014"/>
            <a:ext cx="5337175" cy="3210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87E01FE-3955-87C2-1673-3461E8865F7F}"/>
              </a:ext>
            </a:extLst>
          </p:cNvPr>
          <p:cNvSpPr/>
          <p:nvPr/>
        </p:nvSpPr>
        <p:spPr>
          <a:xfrm>
            <a:off x="1353602" y="2745422"/>
            <a:ext cx="113382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1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F6BD235-11AD-BA5A-D10E-AA0ABA9C326F}"/>
              </a:ext>
            </a:extLst>
          </p:cNvPr>
          <p:cNvSpPr/>
          <p:nvPr/>
        </p:nvSpPr>
        <p:spPr>
          <a:xfrm>
            <a:off x="1353602" y="3391544"/>
            <a:ext cx="113382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2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C7FDE84-3B31-9366-B4AD-E72255684956}"/>
              </a:ext>
            </a:extLst>
          </p:cNvPr>
          <p:cNvSpPr/>
          <p:nvPr/>
        </p:nvSpPr>
        <p:spPr>
          <a:xfrm>
            <a:off x="1353602" y="4033164"/>
            <a:ext cx="113382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3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CF74F71-0C12-BD2A-C528-F7E330D6609A}"/>
              </a:ext>
            </a:extLst>
          </p:cNvPr>
          <p:cNvSpPr/>
          <p:nvPr/>
        </p:nvSpPr>
        <p:spPr>
          <a:xfrm>
            <a:off x="1353602" y="4675139"/>
            <a:ext cx="113382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4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A78587-7C29-4FB8-03D1-535D1042A1ED}"/>
              </a:ext>
            </a:extLst>
          </p:cNvPr>
          <p:cNvSpPr/>
          <p:nvPr/>
        </p:nvSpPr>
        <p:spPr>
          <a:xfrm>
            <a:off x="3989067" y="2747233"/>
            <a:ext cx="1158502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8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6AABB1-38FF-0FAA-8B67-4A864EA8EA70}"/>
              </a:ext>
            </a:extLst>
          </p:cNvPr>
          <p:cNvSpPr/>
          <p:nvPr/>
        </p:nvSpPr>
        <p:spPr>
          <a:xfrm>
            <a:off x="3989066" y="3389208"/>
            <a:ext cx="1158501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7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94E564-0F39-EA43-2131-2A392C0D9D5B}"/>
              </a:ext>
            </a:extLst>
          </p:cNvPr>
          <p:cNvSpPr/>
          <p:nvPr/>
        </p:nvSpPr>
        <p:spPr>
          <a:xfrm>
            <a:off x="3989067" y="4031183"/>
            <a:ext cx="115850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6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C84CB9A-6E1B-8972-5337-99CB8238A590}"/>
              </a:ext>
            </a:extLst>
          </p:cNvPr>
          <p:cNvSpPr/>
          <p:nvPr/>
        </p:nvSpPr>
        <p:spPr>
          <a:xfrm>
            <a:off x="3989067" y="4673158"/>
            <a:ext cx="1158500" cy="647376"/>
          </a:xfrm>
          <a:prstGeom prst="rect">
            <a:avLst/>
          </a:prstGeom>
          <a:gradFill>
            <a:gsLst>
              <a:gs pos="0">
                <a:srgbClr val="DAE8FC"/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rgbClr val="DAE8FC"/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Cœur 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EC3B929-7E9C-FA92-14B7-0E8451B0465B}"/>
              </a:ext>
            </a:extLst>
          </p:cNvPr>
          <p:cNvSpPr/>
          <p:nvPr/>
        </p:nvSpPr>
        <p:spPr>
          <a:xfrm>
            <a:off x="2493783" y="2750330"/>
            <a:ext cx="1487933" cy="2440938"/>
          </a:xfrm>
          <a:prstGeom prst="rect">
            <a:avLst/>
          </a:prstGeom>
          <a:gradFill flip="none" rotWithShape="1">
            <a:gsLst>
              <a:gs pos="0">
                <a:srgbClr val="F8CECC"/>
              </a:gs>
              <a:gs pos="53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rgbClr val="F8CECC"/>
              </a:gs>
            </a:gsLst>
            <a:lin ang="0" scaled="1"/>
            <a:tileRect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/>
              <a:t>Cache L3 (partagé)</a:t>
            </a:r>
            <a:br>
              <a:rPr lang="fr-FR" sz="1400" dirty="0"/>
            </a:br>
            <a:r>
              <a:rPr lang="fr-FR" sz="1400" dirty="0"/>
              <a:t>+</a:t>
            </a:r>
            <a:br>
              <a:rPr lang="fr-FR" sz="1400" dirty="0"/>
            </a:br>
            <a:r>
              <a:rPr lang="fr-FR" sz="1400" dirty="0"/>
              <a:t>Bus Interconnexion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697F6FF-F33E-0DA0-4270-87EEB531CB25}"/>
              </a:ext>
            </a:extLst>
          </p:cNvPr>
          <p:cNvSpPr/>
          <p:nvPr/>
        </p:nvSpPr>
        <p:spPr>
          <a:xfrm>
            <a:off x="2494456" y="5201287"/>
            <a:ext cx="1487260" cy="533031"/>
          </a:xfrm>
          <a:prstGeom prst="rect">
            <a:avLst/>
          </a:prstGeom>
          <a:gradFill>
            <a:gsLst>
              <a:gs pos="0">
                <a:srgbClr val="D5E8D4"/>
              </a:gs>
              <a:gs pos="100000">
                <a:srgbClr val="D5E8D4"/>
              </a:gs>
              <a:gs pos="50000">
                <a:schemeClr val="accent3">
                  <a:lumMod val="105000"/>
                  <a:satMod val="103000"/>
                  <a:tint val="73000"/>
                </a:schemeClr>
              </a:gs>
            </a:gsLst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/>
              <a:t>Contrôleur accès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26D282B-AF71-826D-EB01-97EDED12C700}"/>
              </a:ext>
            </a:extLst>
          </p:cNvPr>
          <p:cNvSpPr/>
          <p:nvPr/>
        </p:nvSpPr>
        <p:spPr>
          <a:xfrm>
            <a:off x="1953053" y="2754018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00" dirty="0"/>
              <a:t>L1+L2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E904EBA-F349-1097-2C32-D4FFB8BA7724}"/>
              </a:ext>
            </a:extLst>
          </p:cNvPr>
          <p:cNvSpPr/>
          <p:nvPr/>
        </p:nvSpPr>
        <p:spPr>
          <a:xfrm>
            <a:off x="1953053" y="3403685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t>L1+L2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32E18D3-836A-F968-4FAC-47EC04955FEF}"/>
              </a:ext>
            </a:extLst>
          </p:cNvPr>
          <p:cNvSpPr/>
          <p:nvPr/>
        </p:nvSpPr>
        <p:spPr>
          <a:xfrm>
            <a:off x="1953053" y="4038516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t>L1+L2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74ED406-8A15-BC55-59C5-0D2369642BFF}"/>
              </a:ext>
            </a:extLst>
          </p:cNvPr>
          <p:cNvSpPr/>
          <p:nvPr/>
        </p:nvSpPr>
        <p:spPr>
          <a:xfrm>
            <a:off x="1953053" y="4682552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prstClr val="black"/>
                </a:solidFill>
                <a:latin typeface="Cambria" panose="02040503050406030204"/>
              </a:rPr>
              <a:t>L1+L2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E915A41-FB7A-EBA7-4D08-9A9D9722C00F}"/>
              </a:ext>
            </a:extLst>
          </p:cNvPr>
          <p:cNvSpPr/>
          <p:nvPr/>
        </p:nvSpPr>
        <p:spPr>
          <a:xfrm>
            <a:off x="3998998" y="2756805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00" dirty="0"/>
              <a:t>L1+L2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1C1A222-E230-BE94-7515-1C1FEE0E042A}"/>
              </a:ext>
            </a:extLst>
          </p:cNvPr>
          <p:cNvSpPr/>
          <p:nvPr/>
        </p:nvSpPr>
        <p:spPr>
          <a:xfrm>
            <a:off x="3998998" y="3406472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t>L1+L2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CBF52BA-450B-3555-C525-CB7162AF90AD}"/>
              </a:ext>
            </a:extLst>
          </p:cNvPr>
          <p:cNvSpPr/>
          <p:nvPr/>
        </p:nvSpPr>
        <p:spPr>
          <a:xfrm>
            <a:off x="3998998" y="4041303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t>L1+L2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6A1D349-8985-004B-B219-5418B758A920}"/>
              </a:ext>
            </a:extLst>
          </p:cNvPr>
          <p:cNvSpPr/>
          <p:nvPr/>
        </p:nvSpPr>
        <p:spPr>
          <a:xfrm>
            <a:off x="3998998" y="4685339"/>
            <a:ext cx="519852" cy="211148"/>
          </a:xfrm>
          <a:prstGeom prst="rect">
            <a:avLst/>
          </a:prstGeom>
          <a:solidFill>
            <a:srgbClr val="FFF2CC"/>
          </a:solidFill>
          <a:ln>
            <a:solidFill>
              <a:srgbClr val="FFC000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prstClr val="black"/>
                </a:solidFill>
                <a:latin typeface="Cambria" panose="02040503050406030204"/>
              </a:rPr>
              <a:t>L1+L2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810F50C9-D587-384A-DE38-CB0CF565E4F9}"/>
              </a:ext>
            </a:extLst>
          </p:cNvPr>
          <p:cNvSpPr/>
          <p:nvPr/>
        </p:nvSpPr>
        <p:spPr>
          <a:xfrm>
            <a:off x="6352674" y="2370933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1</a:t>
            </a:r>
          </a:p>
        </p:txBody>
      </p:sp>
      <p:sp>
        <p:nvSpPr>
          <p:cNvPr id="78" name="Rectangle : coins arrondis 77">
            <a:extLst>
              <a:ext uri="{FF2B5EF4-FFF2-40B4-BE49-F238E27FC236}">
                <a16:creationId xmlns:a16="http://schemas.microsoft.com/office/drawing/2014/main" id="{7E0D4308-932A-7FFC-2CCC-F35AB9B28D31}"/>
              </a:ext>
            </a:extLst>
          </p:cNvPr>
          <p:cNvSpPr/>
          <p:nvPr/>
        </p:nvSpPr>
        <p:spPr>
          <a:xfrm>
            <a:off x="6397971" y="2093605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2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9E4E99DA-AC49-58B5-87A9-6099185CA2D6}"/>
              </a:ext>
            </a:extLst>
          </p:cNvPr>
          <p:cNvSpPr/>
          <p:nvPr/>
        </p:nvSpPr>
        <p:spPr>
          <a:xfrm>
            <a:off x="7459447" y="2378451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3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8C0C9704-DBAF-C531-4597-5CA777BD81DC}"/>
              </a:ext>
            </a:extLst>
          </p:cNvPr>
          <p:cNvSpPr/>
          <p:nvPr/>
        </p:nvSpPr>
        <p:spPr>
          <a:xfrm>
            <a:off x="7504744" y="2101123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4</a:t>
            </a:r>
          </a:p>
        </p:txBody>
      </p:sp>
      <p:sp>
        <p:nvSpPr>
          <p:cNvPr id="81" name="Rectangle : coins arrondis 80">
            <a:extLst>
              <a:ext uri="{FF2B5EF4-FFF2-40B4-BE49-F238E27FC236}">
                <a16:creationId xmlns:a16="http://schemas.microsoft.com/office/drawing/2014/main" id="{7929D0E3-FB7A-62D5-AADF-5358BA85CEE6}"/>
              </a:ext>
            </a:extLst>
          </p:cNvPr>
          <p:cNvSpPr/>
          <p:nvPr/>
        </p:nvSpPr>
        <p:spPr>
          <a:xfrm>
            <a:off x="8819978" y="2378451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8</a:t>
            </a:r>
          </a:p>
        </p:txBody>
      </p:sp>
      <p:sp>
        <p:nvSpPr>
          <p:cNvPr id="82" name="Rectangle : coins arrondis 81">
            <a:extLst>
              <a:ext uri="{FF2B5EF4-FFF2-40B4-BE49-F238E27FC236}">
                <a16:creationId xmlns:a16="http://schemas.microsoft.com/office/drawing/2014/main" id="{4786F5A9-5EA0-35FF-9028-8DFAFF7A9BAB}"/>
              </a:ext>
            </a:extLst>
          </p:cNvPr>
          <p:cNvSpPr/>
          <p:nvPr/>
        </p:nvSpPr>
        <p:spPr>
          <a:xfrm>
            <a:off x="8865275" y="2101123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9</a:t>
            </a:r>
          </a:p>
        </p:txBody>
      </p:sp>
    </p:spTree>
    <p:extLst>
      <p:ext uri="{BB962C8B-B14F-4D97-AF65-F5344CB8AC3E}">
        <p14:creationId xmlns:p14="http://schemas.microsoft.com/office/powerpoint/2010/main" val="1075563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build="allAtOnce"/>
      <p:bldP spid="76" grpId="0" animBg="1"/>
      <p:bldP spid="9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2" grpId="0" animBg="1"/>
      <p:bldP spid="73" grpId="0" animBg="1"/>
      <p:bldP spid="74" grpId="0" animBg="1"/>
      <p:bldP spid="75" grpId="0" animBg="1"/>
      <p:bldP spid="13" grpId="0" animBg="1"/>
      <p:bldP spid="78" grpId="0" animBg="1"/>
      <p:bldP spid="79" grpId="0" animBg="1"/>
      <p:bldP spid="80" grpId="0" animBg="1"/>
      <p:bldP spid="81" grpId="0" animBg="1"/>
      <p:bldP spid="8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Espace réservé du contenu 4">
            <a:extLst>
              <a:ext uri="{FF2B5EF4-FFF2-40B4-BE49-F238E27FC236}">
                <a16:creationId xmlns:a16="http://schemas.microsoft.com/office/drawing/2014/main" id="{02539B2A-EB5E-5499-0C3C-CC6958BDC9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974157" y="1832984"/>
            <a:ext cx="5540959" cy="4380247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fr-FR" dirty="0"/>
              <a:t>Ressources </a:t>
            </a:r>
            <a:r>
              <a:rPr lang="fr-FR" b="1" dirty="0">
                <a:solidFill>
                  <a:schemeClr val="accent1"/>
                </a:solidFill>
              </a:rPr>
              <a:t>partagées</a:t>
            </a:r>
          </a:p>
          <a:p>
            <a:pPr algn="ctr"/>
            <a:endParaRPr lang="fr-FR" b="1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r>
              <a:rPr lang="fr-FR" dirty="0">
                <a:solidFill>
                  <a:schemeClr val="tx1"/>
                </a:solidFill>
              </a:rPr>
              <a:t>Risques</a:t>
            </a:r>
            <a:r>
              <a:rPr lang="fr-FR" b="1" dirty="0">
                <a:solidFill>
                  <a:schemeClr val="accent1"/>
                </a:solidFill>
              </a:rPr>
              <a:t> d’interférences</a:t>
            </a:r>
          </a:p>
          <a:p>
            <a:pPr algn="ctr"/>
            <a:endParaRPr lang="fr-FR" b="1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r>
              <a:rPr lang="fr-FR" b="1" dirty="0">
                <a:solidFill>
                  <a:schemeClr val="accent1"/>
                </a:solidFill>
              </a:rPr>
              <a:t>Retards d’exécution</a:t>
            </a:r>
          </a:p>
          <a:p>
            <a:pPr algn="ctr"/>
            <a:endParaRPr lang="fr-FR" b="1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r>
              <a:rPr lang="fr-FR" altLang="en-US" b="1" dirty="0">
                <a:solidFill>
                  <a:srgbClr val="FF0000"/>
                </a:solidFill>
                <a:cs typeface="+mn-lt"/>
              </a:rPr>
              <a:t>Risques de non respect d’échéances temps-réel</a:t>
            </a:r>
            <a:endParaRPr lang="fr-FR" altLang="en-US" dirty="0"/>
          </a:p>
          <a:p>
            <a:pPr algn="ctr"/>
            <a:endParaRPr lang="fr-FR" b="1" dirty="0">
              <a:solidFill>
                <a:schemeClr val="accent1"/>
              </a:solidFill>
            </a:endParaRPr>
          </a:p>
        </p:txBody>
      </p:sp>
      <p:sp>
        <p:nvSpPr>
          <p:cNvPr id="76" name="Rectangle : coins arrondis 75">
            <a:extLst>
              <a:ext uri="{FF2B5EF4-FFF2-40B4-BE49-F238E27FC236}">
                <a16:creationId xmlns:a16="http://schemas.microsoft.com/office/drawing/2014/main" id="{5D2E1E69-101D-D45E-EF1F-2733F14A8040}"/>
              </a:ext>
            </a:extLst>
          </p:cNvPr>
          <p:cNvSpPr/>
          <p:nvPr/>
        </p:nvSpPr>
        <p:spPr>
          <a:xfrm>
            <a:off x="405283" y="2553486"/>
            <a:ext cx="5337175" cy="2224527"/>
          </a:xfrm>
          <a:prstGeom prst="roundRect">
            <a:avLst>
              <a:gd name="adj" fmla="val 9696"/>
            </a:avLst>
          </a:prstGeom>
          <a:noFill/>
          <a:ln w="571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3603430-127B-D7FE-37D6-66E420E3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Electrique/Electronique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017963F-2C4A-B42D-7C6E-E3120E7A5E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9EB1C48-6793-103E-0078-FA0AF5AD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019271"/>
            <a:ext cx="9299575" cy="565080"/>
          </a:xfrm>
          <a:noFill/>
          <a:effectLst>
            <a:glow>
              <a:schemeClr val="bg2">
                <a:alpha val="75000"/>
              </a:schemeClr>
            </a:glow>
          </a:effectLst>
        </p:spPr>
        <p:txBody>
          <a:bodyPr vert="horz" wrap="square" lIns="91440" tIns="0" rIns="91440" bIns="0" rtlCol="0" anchor="ctr">
            <a:normAutofit fontScale="97500"/>
          </a:bodyPr>
          <a:lstStyle/>
          <a:p>
            <a:pPr>
              <a:spcBef>
                <a:spcPct val="0"/>
              </a:spcBef>
            </a:pPr>
            <a:r>
              <a:rPr lang="fr-FR" sz="2800" dirty="0">
                <a:solidFill>
                  <a:schemeClr val="accent1"/>
                </a:solidFill>
                <a:latin typeface="+mj-lt"/>
                <a:ea typeface="+mj-ea"/>
              </a:rPr>
              <a:t>Conséquences matérielles : calculateurs multicœurs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1A697954-2E59-17F1-EDAA-386AE013DC2C}"/>
              </a:ext>
            </a:extLst>
          </p:cNvPr>
          <p:cNvGrpSpPr/>
          <p:nvPr/>
        </p:nvGrpSpPr>
        <p:grpSpPr>
          <a:xfrm>
            <a:off x="6947190" y="-2851351"/>
            <a:ext cx="3280129" cy="2476944"/>
            <a:chOff x="7875551" y="1089000"/>
            <a:chExt cx="6893726" cy="6219750"/>
          </a:xfrm>
        </p:grpSpPr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E4528167-CE9D-5926-145F-783E72D1EFEA}"/>
                </a:ext>
              </a:extLst>
            </p:cNvPr>
            <p:cNvGrpSpPr/>
            <p:nvPr/>
          </p:nvGrpSpPr>
          <p:grpSpPr>
            <a:xfrm>
              <a:off x="8506928" y="1089000"/>
              <a:ext cx="4688721" cy="5419838"/>
              <a:chOff x="8988484" y="1089000"/>
              <a:chExt cx="4189144" cy="5419838"/>
            </a:xfrm>
          </p:grpSpPr>
          <p:sp>
            <p:nvSpPr>
              <p:cNvPr id="50" name="Forme libre : forme 49">
                <a:extLst>
                  <a:ext uri="{FF2B5EF4-FFF2-40B4-BE49-F238E27FC236}">
                    <a16:creationId xmlns:a16="http://schemas.microsoft.com/office/drawing/2014/main" id="{69F7CF5E-472F-CD4C-91C2-0F7C4268A1F1}"/>
                  </a:ext>
                </a:extLst>
              </p:cNvPr>
              <p:cNvSpPr/>
              <p:nvPr/>
            </p:nvSpPr>
            <p:spPr>
              <a:xfrm>
                <a:off x="8994531" y="1089000"/>
                <a:ext cx="1638445" cy="1083733"/>
              </a:xfrm>
              <a:custGeom>
                <a:avLst/>
                <a:gdLst>
                  <a:gd name="connsiteX0" fmla="*/ 0 w 1272325"/>
                  <a:gd name="connsiteY0" fmla="*/ 1083733 h 1083733"/>
                  <a:gd name="connsiteX1" fmla="*/ 636162 w 1272325"/>
                  <a:gd name="connsiteY1" fmla="*/ 0 h 1083733"/>
                  <a:gd name="connsiteX2" fmla="*/ 636163 w 1272325"/>
                  <a:gd name="connsiteY2" fmla="*/ 0 h 1083733"/>
                  <a:gd name="connsiteX3" fmla="*/ 1272325 w 1272325"/>
                  <a:gd name="connsiteY3" fmla="*/ 1083733 h 1083733"/>
                  <a:gd name="connsiteX4" fmla="*/ 0 w 1272325"/>
                  <a:gd name="connsiteY4" fmla="*/ 1083733 h 1083733"/>
                  <a:gd name="connsiteX0-1" fmla="*/ 0 w 1607605"/>
                  <a:gd name="connsiteY0-2" fmla="*/ 1083733 h 1083733"/>
                  <a:gd name="connsiteX1-3" fmla="*/ 971442 w 1607605"/>
                  <a:gd name="connsiteY1-4" fmla="*/ 0 h 1083733"/>
                  <a:gd name="connsiteX2-5" fmla="*/ 971443 w 1607605"/>
                  <a:gd name="connsiteY2-6" fmla="*/ 0 h 1083733"/>
                  <a:gd name="connsiteX3-7" fmla="*/ 1607605 w 1607605"/>
                  <a:gd name="connsiteY3-8" fmla="*/ 1083733 h 1083733"/>
                  <a:gd name="connsiteX4-9" fmla="*/ 0 w 1607605"/>
                  <a:gd name="connsiteY4-10" fmla="*/ 1083733 h 1083733"/>
                  <a:gd name="connsiteX0-11" fmla="*/ 0 w 1607605"/>
                  <a:gd name="connsiteY0-12" fmla="*/ 1083733 h 1083733"/>
                  <a:gd name="connsiteX1-13" fmla="*/ 971442 w 1607605"/>
                  <a:gd name="connsiteY1-14" fmla="*/ 0 h 1083733"/>
                  <a:gd name="connsiteX2-15" fmla="*/ 991763 w 1607605"/>
                  <a:gd name="connsiteY2-16" fmla="*/ 0 h 1083733"/>
                  <a:gd name="connsiteX3-17" fmla="*/ 1607605 w 1607605"/>
                  <a:gd name="connsiteY3-18" fmla="*/ 1083733 h 1083733"/>
                  <a:gd name="connsiteX4-19" fmla="*/ 0 w 1607605"/>
                  <a:gd name="connsiteY4-20" fmla="*/ 1083733 h 1083733"/>
                  <a:gd name="connsiteX0-21" fmla="*/ 3918 w 1611523"/>
                  <a:gd name="connsiteY0-22" fmla="*/ 1083733 h 1083733"/>
                  <a:gd name="connsiteX1-23" fmla="*/ 0 w 1611523"/>
                  <a:gd name="connsiteY1-24" fmla="*/ 0 h 1083733"/>
                  <a:gd name="connsiteX2-25" fmla="*/ 995681 w 1611523"/>
                  <a:gd name="connsiteY2-26" fmla="*/ 0 h 1083733"/>
                  <a:gd name="connsiteX3-27" fmla="*/ 1611523 w 1611523"/>
                  <a:gd name="connsiteY3-28" fmla="*/ 1083733 h 1083733"/>
                  <a:gd name="connsiteX4-29" fmla="*/ 3918 w 1611523"/>
                  <a:gd name="connsiteY4-30" fmla="*/ 1083733 h 1083733"/>
                  <a:gd name="connsiteX0-31" fmla="*/ 0 w 1638039"/>
                  <a:gd name="connsiteY0-32" fmla="*/ 1083733 h 1083733"/>
                  <a:gd name="connsiteX1-33" fmla="*/ 26516 w 1638039"/>
                  <a:gd name="connsiteY1-34" fmla="*/ 0 h 1083733"/>
                  <a:gd name="connsiteX2-35" fmla="*/ 1022197 w 1638039"/>
                  <a:gd name="connsiteY2-36" fmla="*/ 0 h 1083733"/>
                  <a:gd name="connsiteX3-37" fmla="*/ 1638039 w 1638039"/>
                  <a:gd name="connsiteY3-38" fmla="*/ 1083733 h 1083733"/>
                  <a:gd name="connsiteX4-39" fmla="*/ 0 w 1638039"/>
                  <a:gd name="connsiteY4-40" fmla="*/ 1083733 h 1083733"/>
                  <a:gd name="connsiteX0-41" fmla="*/ 992 w 1639031"/>
                  <a:gd name="connsiteY0-42" fmla="*/ 1083733 h 1083733"/>
                  <a:gd name="connsiteX1-43" fmla="*/ 0 w 1639031"/>
                  <a:gd name="connsiteY1-44" fmla="*/ 0 h 1083733"/>
                  <a:gd name="connsiteX2-45" fmla="*/ 1023189 w 1639031"/>
                  <a:gd name="connsiteY2-46" fmla="*/ 0 h 1083733"/>
                  <a:gd name="connsiteX3-47" fmla="*/ 1639031 w 1639031"/>
                  <a:gd name="connsiteY3-48" fmla="*/ 1083733 h 1083733"/>
                  <a:gd name="connsiteX4-49" fmla="*/ 992 w 1639031"/>
                  <a:gd name="connsiteY4-50" fmla="*/ 1083733 h 1083733"/>
                  <a:gd name="connsiteX0-51" fmla="*/ 79 w 1638118"/>
                  <a:gd name="connsiteY0-52" fmla="*/ 1083733 h 1083733"/>
                  <a:gd name="connsiteX1-53" fmla="*/ 258 w 1638118"/>
                  <a:gd name="connsiteY1-54" fmla="*/ 0 h 1083733"/>
                  <a:gd name="connsiteX2-55" fmla="*/ 1022276 w 1638118"/>
                  <a:gd name="connsiteY2-56" fmla="*/ 0 h 1083733"/>
                  <a:gd name="connsiteX3-57" fmla="*/ 1638118 w 1638118"/>
                  <a:gd name="connsiteY3-58" fmla="*/ 1083733 h 1083733"/>
                  <a:gd name="connsiteX4-59" fmla="*/ 79 w 1638118"/>
                  <a:gd name="connsiteY4-60" fmla="*/ 1083733 h 1083733"/>
                  <a:gd name="connsiteX0-61" fmla="*/ 406 w 1638445"/>
                  <a:gd name="connsiteY0-62" fmla="*/ 1083733 h 1083733"/>
                  <a:gd name="connsiteX1-63" fmla="*/ 0 w 1638445"/>
                  <a:gd name="connsiteY1-64" fmla="*/ 0 h 1083733"/>
                  <a:gd name="connsiteX2-65" fmla="*/ 1022603 w 1638445"/>
                  <a:gd name="connsiteY2-66" fmla="*/ 0 h 1083733"/>
                  <a:gd name="connsiteX3-67" fmla="*/ 1638445 w 1638445"/>
                  <a:gd name="connsiteY3-68" fmla="*/ 1083733 h 1083733"/>
                  <a:gd name="connsiteX4-69" fmla="*/ 406 w 1638445"/>
                  <a:gd name="connsiteY4-7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638445" h="1083733">
                    <a:moveTo>
                      <a:pt x="406" y="1083733"/>
                    </a:moveTo>
                    <a:cubicBezTo>
                      <a:pt x="75" y="722489"/>
                      <a:pt x="331" y="361244"/>
                      <a:pt x="0" y="0"/>
                    </a:cubicBezTo>
                    <a:lnTo>
                      <a:pt x="1022603" y="0"/>
                    </a:lnTo>
                    <a:lnTo>
                      <a:pt x="1638445" y="1083733"/>
                    </a:lnTo>
                    <a:lnTo>
                      <a:pt x="406" y="1083733"/>
                    </a:lnTo>
                    <a:close/>
                  </a:path>
                </a:pathLst>
              </a:custGeom>
              <a:solidFill>
                <a:srgbClr val="ED7D31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endParaRPr kumimoji="0" lang="fr-F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Registres</a:t>
                </a:r>
              </a:p>
            </p:txBody>
          </p:sp>
          <p:sp>
            <p:nvSpPr>
              <p:cNvPr id="51" name="Forme libre : forme 50">
                <a:extLst>
                  <a:ext uri="{FF2B5EF4-FFF2-40B4-BE49-F238E27FC236}">
                    <a16:creationId xmlns:a16="http://schemas.microsoft.com/office/drawing/2014/main" id="{B7E8DFE0-5A13-3A78-3E3D-3A44D4935EC4}"/>
                  </a:ext>
                </a:extLst>
              </p:cNvPr>
              <p:cNvSpPr/>
              <p:nvPr/>
            </p:nvSpPr>
            <p:spPr>
              <a:xfrm>
                <a:off x="8993158" y="2172733"/>
                <a:ext cx="2275981" cy="1083733"/>
              </a:xfrm>
              <a:custGeom>
                <a:avLst/>
                <a:gdLst>
                  <a:gd name="connsiteX0" fmla="*/ 0 w 2544651"/>
                  <a:gd name="connsiteY0" fmla="*/ 1083733 h 1083733"/>
                  <a:gd name="connsiteX1" fmla="*/ 636162 w 2544651"/>
                  <a:gd name="connsiteY1" fmla="*/ 0 h 1083733"/>
                  <a:gd name="connsiteX2" fmla="*/ 1908489 w 2544651"/>
                  <a:gd name="connsiteY2" fmla="*/ 0 h 1083733"/>
                  <a:gd name="connsiteX3" fmla="*/ 2544651 w 2544651"/>
                  <a:gd name="connsiteY3" fmla="*/ 1083733 h 1083733"/>
                  <a:gd name="connsiteX4" fmla="*/ 0 w 2544651"/>
                  <a:gd name="connsiteY4" fmla="*/ 1083733 h 1083733"/>
                  <a:gd name="connsiteX0-1" fmla="*/ 0 w 2262711"/>
                  <a:gd name="connsiteY0-2" fmla="*/ 1086273 h 1086273"/>
                  <a:gd name="connsiteX1-3" fmla="*/ 354222 w 2262711"/>
                  <a:gd name="connsiteY1-4" fmla="*/ 0 h 1086273"/>
                  <a:gd name="connsiteX2-5" fmla="*/ 1626549 w 2262711"/>
                  <a:gd name="connsiteY2-6" fmla="*/ 0 h 1086273"/>
                  <a:gd name="connsiteX3-7" fmla="*/ 2262711 w 2262711"/>
                  <a:gd name="connsiteY3-8" fmla="*/ 1083733 h 1086273"/>
                  <a:gd name="connsiteX4-9" fmla="*/ 0 w 2262711"/>
                  <a:gd name="connsiteY4-10" fmla="*/ 1086273 h 1086273"/>
                  <a:gd name="connsiteX0-11" fmla="*/ 21698 w 2284409"/>
                  <a:gd name="connsiteY0-12" fmla="*/ 1086273 h 1086273"/>
                  <a:gd name="connsiteX1-13" fmla="*/ 0 w 2284409"/>
                  <a:gd name="connsiteY1-14" fmla="*/ 2540 h 1086273"/>
                  <a:gd name="connsiteX2-15" fmla="*/ 1648247 w 2284409"/>
                  <a:gd name="connsiteY2-16" fmla="*/ 0 h 1086273"/>
                  <a:gd name="connsiteX3-17" fmla="*/ 2284409 w 2284409"/>
                  <a:gd name="connsiteY3-18" fmla="*/ 1083733 h 1086273"/>
                  <a:gd name="connsiteX4-19" fmla="*/ 21698 w 2284409"/>
                  <a:gd name="connsiteY4-20" fmla="*/ 1086273 h 1086273"/>
                  <a:gd name="connsiteX0-21" fmla="*/ 0 w 2262711"/>
                  <a:gd name="connsiteY0-22" fmla="*/ 1086273 h 1086273"/>
                  <a:gd name="connsiteX1-23" fmla="*/ 3702 w 2262711"/>
                  <a:gd name="connsiteY1-24" fmla="*/ 2540 h 1086273"/>
                  <a:gd name="connsiteX2-25" fmla="*/ 1626549 w 2262711"/>
                  <a:gd name="connsiteY2-26" fmla="*/ 0 h 1086273"/>
                  <a:gd name="connsiteX3-27" fmla="*/ 2262711 w 2262711"/>
                  <a:gd name="connsiteY3-28" fmla="*/ 1083733 h 1086273"/>
                  <a:gd name="connsiteX4-29" fmla="*/ 0 w 2262711"/>
                  <a:gd name="connsiteY4-30" fmla="*/ 1086273 h 1086273"/>
                  <a:gd name="connsiteX0-31" fmla="*/ 1378 w 2259009"/>
                  <a:gd name="connsiteY0-32" fmla="*/ 1086273 h 1086273"/>
                  <a:gd name="connsiteX1-33" fmla="*/ 0 w 2259009"/>
                  <a:gd name="connsiteY1-34" fmla="*/ 2540 h 1086273"/>
                  <a:gd name="connsiteX2-35" fmla="*/ 1622847 w 2259009"/>
                  <a:gd name="connsiteY2-36" fmla="*/ 0 h 1086273"/>
                  <a:gd name="connsiteX3-37" fmla="*/ 2259009 w 2259009"/>
                  <a:gd name="connsiteY3-38" fmla="*/ 1083733 h 1086273"/>
                  <a:gd name="connsiteX4-39" fmla="*/ 1378 w 2259009"/>
                  <a:gd name="connsiteY4-40" fmla="*/ 1086273 h 1086273"/>
                  <a:gd name="connsiteX0-41" fmla="*/ 1378 w 2259009"/>
                  <a:gd name="connsiteY0-42" fmla="*/ 1086273 h 1086273"/>
                  <a:gd name="connsiteX1-43" fmla="*/ 0 w 2259009"/>
                  <a:gd name="connsiteY1-44" fmla="*/ 2540 h 1086273"/>
                  <a:gd name="connsiteX2-45" fmla="*/ 1622847 w 2259009"/>
                  <a:gd name="connsiteY2-46" fmla="*/ 0 h 1086273"/>
                  <a:gd name="connsiteX3-47" fmla="*/ 2259009 w 2259009"/>
                  <a:gd name="connsiteY3-48" fmla="*/ 1083733 h 1086273"/>
                  <a:gd name="connsiteX4-49" fmla="*/ 1378 w 2259009"/>
                  <a:gd name="connsiteY4-50" fmla="*/ 1086273 h 1086273"/>
                  <a:gd name="connsiteX0-51" fmla="*/ 1378 w 2259009"/>
                  <a:gd name="connsiteY0-52" fmla="*/ 1086273 h 1086273"/>
                  <a:gd name="connsiteX1-53" fmla="*/ 0 w 2259009"/>
                  <a:gd name="connsiteY1-54" fmla="*/ 2540 h 1086273"/>
                  <a:gd name="connsiteX2-55" fmla="*/ 1622847 w 2259009"/>
                  <a:gd name="connsiteY2-56" fmla="*/ 0 h 1086273"/>
                  <a:gd name="connsiteX3-57" fmla="*/ 2259009 w 2259009"/>
                  <a:gd name="connsiteY3-58" fmla="*/ 1083733 h 1086273"/>
                  <a:gd name="connsiteX4-59" fmla="*/ 1378 w 2259009"/>
                  <a:gd name="connsiteY4-60" fmla="*/ 1086273 h 1086273"/>
                  <a:gd name="connsiteX0-61" fmla="*/ 1378 w 2259009"/>
                  <a:gd name="connsiteY0-62" fmla="*/ 1086273 h 1086273"/>
                  <a:gd name="connsiteX1-63" fmla="*/ 0 w 2259009"/>
                  <a:gd name="connsiteY1-64" fmla="*/ 2540 h 1086273"/>
                  <a:gd name="connsiteX2-65" fmla="*/ 1622847 w 2259009"/>
                  <a:gd name="connsiteY2-66" fmla="*/ 0 h 1086273"/>
                  <a:gd name="connsiteX3-67" fmla="*/ 2259009 w 2259009"/>
                  <a:gd name="connsiteY3-68" fmla="*/ 1083733 h 1086273"/>
                  <a:gd name="connsiteX4-69" fmla="*/ 1378 w 2259009"/>
                  <a:gd name="connsiteY4-70" fmla="*/ 1086273 h 1086273"/>
                  <a:gd name="connsiteX0-71" fmla="*/ 1378 w 2259009"/>
                  <a:gd name="connsiteY0-72" fmla="*/ 1086273 h 1086273"/>
                  <a:gd name="connsiteX1-73" fmla="*/ 0 w 2259009"/>
                  <a:gd name="connsiteY1-74" fmla="*/ 0 h 1086273"/>
                  <a:gd name="connsiteX2-75" fmla="*/ 1622847 w 2259009"/>
                  <a:gd name="connsiteY2-76" fmla="*/ 0 h 1086273"/>
                  <a:gd name="connsiteX3-77" fmla="*/ 2259009 w 2259009"/>
                  <a:gd name="connsiteY3-78" fmla="*/ 1083733 h 1086273"/>
                  <a:gd name="connsiteX4-79" fmla="*/ 1378 w 2259009"/>
                  <a:gd name="connsiteY4-80" fmla="*/ 1086273 h 1086273"/>
                  <a:gd name="connsiteX0-81" fmla="*/ 8 w 2275782"/>
                  <a:gd name="connsiteY0-82" fmla="*/ 1083733 h 1083733"/>
                  <a:gd name="connsiteX1-83" fmla="*/ 16773 w 2275782"/>
                  <a:gd name="connsiteY1-84" fmla="*/ 0 h 1083733"/>
                  <a:gd name="connsiteX2-85" fmla="*/ 1639620 w 2275782"/>
                  <a:gd name="connsiteY2-86" fmla="*/ 0 h 1083733"/>
                  <a:gd name="connsiteX3-87" fmla="*/ 2275782 w 2275782"/>
                  <a:gd name="connsiteY3-88" fmla="*/ 1083733 h 1083733"/>
                  <a:gd name="connsiteX4-89" fmla="*/ 8 w 2275782"/>
                  <a:gd name="connsiteY4-90" fmla="*/ 1083733 h 1083733"/>
                  <a:gd name="connsiteX0-91" fmla="*/ 1964 w 2277738"/>
                  <a:gd name="connsiteY0-92" fmla="*/ 1083733 h 1083733"/>
                  <a:gd name="connsiteX1-93" fmla="*/ 0 w 2277738"/>
                  <a:gd name="connsiteY1-94" fmla="*/ 0 h 1083733"/>
                  <a:gd name="connsiteX2-95" fmla="*/ 1641576 w 2277738"/>
                  <a:gd name="connsiteY2-96" fmla="*/ 0 h 1083733"/>
                  <a:gd name="connsiteX3-97" fmla="*/ 2277738 w 2277738"/>
                  <a:gd name="connsiteY3-98" fmla="*/ 1083733 h 1083733"/>
                  <a:gd name="connsiteX4-99" fmla="*/ 1964 w 2277738"/>
                  <a:gd name="connsiteY4-100" fmla="*/ 1083733 h 1083733"/>
                  <a:gd name="connsiteX0-101" fmla="*/ 793 w 2276567"/>
                  <a:gd name="connsiteY0-102" fmla="*/ 1083733 h 1083733"/>
                  <a:gd name="connsiteX1-103" fmla="*/ 0 w 2276567"/>
                  <a:gd name="connsiteY1-104" fmla="*/ 0 h 1083733"/>
                  <a:gd name="connsiteX2-105" fmla="*/ 1640405 w 2276567"/>
                  <a:gd name="connsiteY2-106" fmla="*/ 0 h 1083733"/>
                  <a:gd name="connsiteX3-107" fmla="*/ 2276567 w 2276567"/>
                  <a:gd name="connsiteY3-108" fmla="*/ 1083733 h 1083733"/>
                  <a:gd name="connsiteX4-109" fmla="*/ 793 w 2276567"/>
                  <a:gd name="connsiteY4-110" fmla="*/ 1083733 h 1083733"/>
                  <a:gd name="connsiteX0-111" fmla="*/ 73 w 2275847"/>
                  <a:gd name="connsiteY0-112" fmla="*/ 1083733 h 1083733"/>
                  <a:gd name="connsiteX1-113" fmla="*/ 1036 w 2275847"/>
                  <a:gd name="connsiteY1-114" fmla="*/ 0 h 1083733"/>
                  <a:gd name="connsiteX2-115" fmla="*/ 1639685 w 2275847"/>
                  <a:gd name="connsiteY2-116" fmla="*/ 0 h 1083733"/>
                  <a:gd name="connsiteX3-117" fmla="*/ 2275847 w 2275847"/>
                  <a:gd name="connsiteY3-118" fmla="*/ 1083733 h 1083733"/>
                  <a:gd name="connsiteX4-119" fmla="*/ 73 w 2275847"/>
                  <a:gd name="connsiteY4-120" fmla="*/ 1083733 h 1083733"/>
                  <a:gd name="connsiteX0-121" fmla="*/ 100 w 2275874"/>
                  <a:gd name="connsiteY0-122" fmla="*/ 1083733 h 1083733"/>
                  <a:gd name="connsiteX1-123" fmla="*/ 478 w 2275874"/>
                  <a:gd name="connsiteY1-124" fmla="*/ 0 h 1083733"/>
                  <a:gd name="connsiteX2-125" fmla="*/ 1639712 w 2275874"/>
                  <a:gd name="connsiteY2-126" fmla="*/ 0 h 1083733"/>
                  <a:gd name="connsiteX3-127" fmla="*/ 2275874 w 2275874"/>
                  <a:gd name="connsiteY3-128" fmla="*/ 1083733 h 1083733"/>
                  <a:gd name="connsiteX4-129" fmla="*/ 100 w 2275874"/>
                  <a:gd name="connsiteY4-130" fmla="*/ 1083733 h 1083733"/>
                  <a:gd name="connsiteX0-131" fmla="*/ 207 w 2275981"/>
                  <a:gd name="connsiteY0-132" fmla="*/ 1083733 h 1083733"/>
                  <a:gd name="connsiteX1-133" fmla="*/ 0 w 2275981"/>
                  <a:gd name="connsiteY1-134" fmla="*/ 0 h 1083733"/>
                  <a:gd name="connsiteX2-135" fmla="*/ 1639819 w 2275981"/>
                  <a:gd name="connsiteY2-136" fmla="*/ 0 h 1083733"/>
                  <a:gd name="connsiteX3-137" fmla="*/ 2275981 w 2275981"/>
                  <a:gd name="connsiteY3-138" fmla="*/ 1083733 h 1083733"/>
                  <a:gd name="connsiteX4-139" fmla="*/ 207 w 2275981"/>
                  <a:gd name="connsiteY4-140" fmla="*/ 1083733 h 1083733"/>
                  <a:gd name="connsiteX0-141" fmla="*/ 101 w 2275875"/>
                  <a:gd name="connsiteY0-142" fmla="*/ 1083733 h 1083733"/>
                  <a:gd name="connsiteX1-143" fmla="*/ 479 w 2275875"/>
                  <a:gd name="connsiteY1-144" fmla="*/ 0 h 1083733"/>
                  <a:gd name="connsiteX2-145" fmla="*/ 1639713 w 2275875"/>
                  <a:gd name="connsiteY2-146" fmla="*/ 0 h 1083733"/>
                  <a:gd name="connsiteX3-147" fmla="*/ 2275875 w 2275875"/>
                  <a:gd name="connsiteY3-148" fmla="*/ 1083733 h 1083733"/>
                  <a:gd name="connsiteX4-149" fmla="*/ 101 w 2275875"/>
                  <a:gd name="connsiteY4-150" fmla="*/ 1083733 h 1083733"/>
                  <a:gd name="connsiteX0-151" fmla="*/ 207 w 2275981"/>
                  <a:gd name="connsiteY0-152" fmla="*/ 1083733 h 1083733"/>
                  <a:gd name="connsiteX1-153" fmla="*/ 0 w 2275981"/>
                  <a:gd name="connsiteY1-154" fmla="*/ 0 h 1083733"/>
                  <a:gd name="connsiteX2-155" fmla="*/ 1639819 w 2275981"/>
                  <a:gd name="connsiteY2-156" fmla="*/ 0 h 1083733"/>
                  <a:gd name="connsiteX3-157" fmla="*/ 2275981 w 2275981"/>
                  <a:gd name="connsiteY3-158" fmla="*/ 1083733 h 1083733"/>
                  <a:gd name="connsiteX4-159" fmla="*/ 207 w 2275981"/>
                  <a:gd name="connsiteY4-16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75981" h="1083733">
                    <a:moveTo>
                      <a:pt x="207" y="1083733"/>
                    </a:moveTo>
                    <a:cubicBezTo>
                      <a:pt x="-252" y="722489"/>
                      <a:pt x="459" y="361244"/>
                      <a:pt x="0" y="0"/>
                    </a:cubicBezTo>
                    <a:lnTo>
                      <a:pt x="1639819" y="0"/>
                    </a:lnTo>
                    <a:lnTo>
                      <a:pt x="2275981" y="1083733"/>
                    </a:lnTo>
                    <a:lnTo>
                      <a:pt x="207" y="1083733"/>
                    </a:lnTo>
                    <a:close/>
                  </a:path>
                </a:pathLst>
              </a:custGeom>
              <a:solidFill>
                <a:srgbClr val="A5A5A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L1</a:t>
                </a:r>
              </a:p>
            </p:txBody>
          </p:sp>
          <p:sp>
            <p:nvSpPr>
              <p:cNvPr id="52" name="Forme libre : forme 51">
                <a:extLst>
                  <a:ext uri="{FF2B5EF4-FFF2-40B4-BE49-F238E27FC236}">
                    <a16:creationId xmlns:a16="http://schemas.microsoft.com/office/drawing/2014/main" id="{2079D1AA-7D9E-EACE-DF6D-32A8E6B2D69F}"/>
                  </a:ext>
                </a:extLst>
              </p:cNvPr>
              <p:cNvSpPr/>
              <p:nvPr/>
            </p:nvSpPr>
            <p:spPr>
              <a:xfrm>
                <a:off x="8992657" y="3256466"/>
                <a:ext cx="2912644" cy="1083733"/>
              </a:xfrm>
              <a:custGeom>
                <a:avLst/>
                <a:gdLst>
                  <a:gd name="connsiteX0" fmla="*/ 0 w 3816976"/>
                  <a:gd name="connsiteY0" fmla="*/ 1083733 h 1083733"/>
                  <a:gd name="connsiteX1" fmla="*/ 636162 w 3816976"/>
                  <a:gd name="connsiteY1" fmla="*/ 0 h 1083733"/>
                  <a:gd name="connsiteX2" fmla="*/ 3180814 w 3816976"/>
                  <a:gd name="connsiteY2" fmla="*/ 0 h 1083733"/>
                  <a:gd name="connsiteX3" fmla="*/ 3816976 w 3816976"/>
                  <a:gd name="connsiteY3" fmla="*/ 1083733 h 1083733"/>
                  <a:gd name="connsiteX4" fmla="*/ 0 w 3816976"/>
                  <a:gd name="connsiteY4" fmla="*/ 1083733 h 1083733"/>
                  <a:gd name="connsiteX0-1" fmla="*/ 0 w 3816976"/>
                  <a:gd name="connsiteY0-2" fmla="*/ 1083733 h 1083733"/>
                  <a:gd name="connsiteX1-3" fmla="*/ 887622 w 3816976"/>
                  <a:gd name="connsiteY1-4" fmla="*/ 2540 h 1083733"/>
                  <a:gd name="connsiteX2-5" fmla="*/ 3180814 w 3816976"/>
                  <a:gd name="connsiteY2-6" fmla="*/ 0 h 1083733"/>
                  <a:gd name="connsiteX3-7" fmla="*/ 3816976 w 3816976"/>
                  <a:gd name="connsiteY3-8" fmla="*/ 1083733 h 1083733"/>
                  <a:gd name="connsiteX4-9" fmla="*/ 0 w 3816976"/>
                  <a:gd name="connsiteY4-10" fmla="*/ 1083733 h 1083733"/>
                  <a:gd name="connsiteX0-11" fmla="*/ 26778 w 2929354"/>
                  <a:gd name="connsiteY0-12" fmla="*/ 1083733 h 1083733"/>
                  <a:gd name="connsiteX1-13" fmla="*/ 0 w 2929354"/>
                  <a:gd name="connsiteY1-14" fmla="*/ 2540 h 1083733"/>
                  <a:gd name="connsiteX2-15" fmla="*/ 2293192 w 2929354"/>
                  <a:gd name="connsiteY2-16" fmla="*/ 0 h 1083733"/>
                  <a:gd name="connsiteX3-17" fmla="*/ 2929354 w 2929354"/>
                  <a:gd name="connsiteY3-18" fmla="*/ 1083733 h 1083733"/>
                  <a:gd name="connsiteX4-19" fmla="*/ 26778 w 2929354"/>
                  <a:gd name="connsiteY4-20" fmla="*/ 1083733 h 1083733"/>
                  <a:gd name="connsiteX0-21" fmla="*/ 0 w 2902576"/>
                  <a:gd name="connsiteY0-22" fmla="*/ 1083733 h 1083733"/>
                  <a:gd name="connsiteX1-23" fmla="*/ 1162 w 2902576"/>
                  <a:gd name="connsiteY1-24" fmla="*/ 2540 h 1083733"/>
                  <a:gd name="connsiteX2-25" fmla="*/ 2266414 w 2902576"/>
                  <a:gd name="connsiteY2-26" fmla="*/ 0 h 1083733"/>
                  <a:gd name="connsiteX3-27" fmla="*/ 2902576 w 2902576"/>
                  <a:gd name="connsiteY3-28" fmla="*/ 1083733 h 1083733"/>
                  <a:gd name="connsiteX4-29" fmla="*/ 0 w 2902576"/>
                  <a:gd name="connsiteY4-30" fmla="*/ 1083733 h 1083733"/>
                  <a:gd name="connsiteX0-31" fmla="*/ 0 w 2912526"/>
                  <a:gd name="connsiteY0-32" fmla="*/ 1083733 h 1083733"/>
                  <a:gd name="connsiteX1-33" fmla="*/ 11112 w 2912526"/>
                  <a:gd name="connsiteY1-34" fmla="*/ 2540 h 1083733"/>
                  <a:gd name="connsiteX2-35" fmla="*/ 2276364 w 2912526"/>
                  <a:gd name="connsiteY2-36" fmla="*/ 0 h 1083733"/>
                  <a:gd name="connsiteX3-37" fmla="*/ 2912526 w 2912526"/>
                  <a:gd name="connsiteY3-38" fmla="*/ 1083733 h 1083733"/>
                  <a:gd name="connsiteX4-39" fmla="*/ 0 w 2912526"/>
                  <a:gd name="connsiteY4-40" fmla="*/ 1083733 h 1083733"/>
                  <a:gd name="connsiteX0-41" fmla="*/ 118 w 2912644"/>
                  <a:gd name="connsiteY0-42" fmla="*/ 1083733 h 1083733"/>
                  <a:gd name="connsiteX1-43" fmla="*/ 110 w 2912644"/>
                  <a:gd name="connsiteY1-44" fmla="*/ 2540 h 1083733"/>
                  <a:gd name="connsiteX2-45" fmla="*/ 2276482 w 2912644"/>
                  <a:gd name="connsiteY2-46" fmla="*/ 0 h 1083733"/>
                  <a:gd name="connsiteX3-47" fmla="*/ 2912644 w 2912644"/>
                  <a:gd name="connsiteY3-48" fmla="*/ 1083733 h 1083733"/>
                  <a:gd name="connsiteX4-49" fmla="*/ 118 w 2912644"/>
                  <a:gd name="connsiteY4-5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912644" h="1083733">
                    <a:moveTo>
                      <a:pt x="118" y="1083733"/>
                    </a:moveTo>
                    <a:cubicBezTo>
                      <a:pt x="505" y="723335"/>
                      <a:pt x="-277" y="362938"/>
                      <a:pt x="110" y="2540"/>
                    </a:cubicBezTo>
                    <a:lnTo>
                      <a:pt x="2276482" y="0"/>
                    </a:lnTo>
                    <a:lnTo>
                      <a:pt x="2912644" y="1083733"/>
                    </a:lnTo>
                    <a:lnTo>
                      <a:pt x="118" y="1083733"/>
                    </a:lnTo>
                    <a:close/>
                  </a:path>
                </a:pathLst>
              </a:custGeom>
              <a:solidFill>
                <a:srgbClr val="FFC000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L2</a:t>
                </a:r>
              </a:p>
            </p:txBody>
          </p:sp>
          <p:sp>
            <p:nvSpPr>
              <p:cNvPr id="54" name="Forme libre : forme 53">
                <a:extLst>
                  <a:ext uri="{FF2B5EF4-FFF2-40B4-BE49-F238E27FC236}">
                    <a16:creationId xmlns:a16="http://schemas.microsoft.com/office/drawing/2014/main" id="{EBBAB3E7-76F6-EE16-9C91-3CF95575705D}"/>
                  </a:ext>
                </a:extLst>
              </p:cNvPr>
              <p:cNvSpPr/>
              <p:nvPr/>
            </p:nvSpPr>
            <p:spPr>
              <a:xfrm>
                <a:off x="8992377" y="4340200"/>
                <a:ext cx="3549087" cy="1083733"/>
              </a:xfrm>
              <a:custGeom>
                <a:avLst/>
                <a:gdLst>
                  <a:gd name="connsiteX0" fmla="*/ 0 w 5089302"/>
                  <a:gd name="connsiteY0" fmla="*/ 1083733 h 1083733"/>
                  <a:gd name="connsiteX1" fmla="*/ 636162 w 5089302"/>
                  <a:gd name="connsiteY1" fmla="*/ 0 h 1083733"/>
                  <a:gd name="connsiteX2" fmla="*/ 4453140 w 5089302"/>
                  <a:gd name="connsiteY2" fmla="*/ 0 h 1083733"/>
                  <a:gd name="connsiteX3" fmla="*/ 5089302 w 5089302"/>
                  <a:gd name="connsiteY3" fmla="*/ 1083733 h 1083733"/>
                  <a:gd name="connsiteX4" fmla="*/ 0 w 5089302"/>
                  <a:gd name="connsiteY4" fmla="*/ 1083733 h 1083733"/>
                  <a:gd name="connsiteX0-1" fmla="*/ 0 w 5089302"/>
                  <a:gd name="connsiteY0-2" fmla="*/ 1083733 h 1083733"/>
                  <a:gd name="connsiteX1-3" fmla="*/ 1611522 w 5089302"/>
                  <a:gd name="connsiteY1-4" fmla="*/ 0 h 1083733"/>
                  <a:gd name="connsiteX2-5" fmla="*/ 4453140 w 5089302"/>
                  <a:gd name="connsiteY2-6" fmla="*/ 0 h 1083733"/>
                  <a:gd name="connsiteX3-7" fmla="*/ 5089302 w 5089302"/>
                  <a:gd name="connsiteY3-8" fmla="*/ 1083733 h 1083733"/>
                  <a:gd name="connsiteX4-9" fmla="*/ 0 w 5089302"/>
                  <a:gd name="connsiteY4-10" fmla="*/ 1083733 h 1083733"/>
                  <a:gd name="connsiteX0-11" fmla="*/ 0 w 3550062"/>
                  <a:gd name="connsiteY0-12" fmla="*/ 1078653 h 1083733"/>
                  <a:gd name="connsiteX1-13" fmla="*/ 72282 w 3550062"/>
                  <a:gd name="connsiteY1-14" fmla="*/ 0 h 1083733"/>
                  <a:gd name="connsiteX2-15" fmla="*/ 2913900 w 3550062"/>
                  <a:gd name="connsiteY2-16" fmla="*/ 0 h 1083733"/>
                  <a:gd name="connsiteX3-17" fmla="*/ 3550062 w 3550062"/>
                  <a:gd name="connsiteY3-18" fmla="*/ 1083733 h 1083733"/>
                  <a:gd name="connsiteX4-19" fmla="*/ 0 w 3550062"/>
                  <a:gd name="connsiteY4-20" fmla="*/ 1078653 h 1083733"/>
                  <a:gd name="connsiteX0-21" fmla="*/ 0 w 3542442"/>
                  <a:gd name="connsiteY0-22" fmla="*/ 1088813 h 1088813"/>
                  <a:gd name="connsiteX1-23" fmla="*/ 64662 w 3542442"/>
                  <a:gd name="connsiteY1-24" fmla="*/ 0 h 1088813"/>
                  <a:gd name="connsiteX2-25" fmla="*/ 2906280 w 3542442"/>
                  <a:gd name="connsiteY2-26" fmla="*/ 0 h 1088813"/>
                  <a:gd name="connsiteX3-27" fmla="*/ 3542442 w 3542442"/>
                  <a:gd name="connsiteY3-28" fmla="*/ 1083733 h 1088813"/>
                  <a:gd name="connsiteX4-29" fmla="*/ 0 w 3542442"/>
                  <a:gd name="connsiteY4-30" fmla="*/ 1088813 h 1088813"/>
                  <a:gd name="connsiteX0-31" fmla="*/ 0 w 3542442"/>
                  <a:gd name="connsiteY0-32" fmla="*/ 1083733 h 1083733"/>
                  <a:gd name="connsiteX1-33" fmla="*/ 64662 w 3542442"/>
                  <a:gd name="connsiteY1-34" fmla="*/ 0 h 1083733"/>
                  <a:gd name="connsiteX2-35" fmla="*/ 2906280 w 3542442"/>
                  <a:gd name="connsiteY2-36" fmla="*/ 0 h 1083733"/>
                  <a:gd name="connsiteX3-37" fmla="*/ 3542442 w 3542442"/>
                  <a:gd name="connsiteY3-38" fmla="*/ 1083733 h 1083733"/>
                  <a:gd name="connsiteX4-39" fmla="*/ 0 w 3542442"/>
                  <a:gd name="connsiteY4-40" fmla="*/ 1083733 h 1083733"/>
                  <a:gd name="connsiteX0-41" fmla="*/ 1378 w 3543820"/>
                  <a:gd name="connsiteY0-42" fmla="*/ 1083733 h 1083733"/>
                  <a:gd name="connsiteX1-43" fmla="*/ 0 w 3543820"/>
                  <a:gd name="connsiteY1-44" fmla="*/ 5080 h 1083733"/>
                  <a:gd name="connsiteX2-45" fmla="*/ 2907658 w 3543820"/>
                  <a:gd name="connsiteY2-46" fmla="*/ 0 h 1083733"/>
                  <a:gd name="connsiteX3-47" fmla="*/ 3543820 w 3543820"/>
                  <a:gd name="connsiteY3-48" fmla="*/ 1083733 h 1083733"/>
                  <a:gd name="connsiteX4-49" fmla="*/ 1378 w 3543820"/>
                  <a:gd name="connsiteY4-50" fmla="*/ 1083733 h 1083733"/>
                  <a:gd name="connsiteX0-51" fmla="*/ 1378 w 3543820"/>
                  <a:gd name="connsiteY0-52" fmla="*/ 1083733 h 1083733"/>
                  <a:gd name="connsiteX1-53" fmla="*/ 0 w 3543820"/>
                  <a:gd name="connsiteY1-54" fmla="*/ 5080 h 1083733"/>
                  <a:gd name="connsiteX2-55" fmla="*/ 2907658 w 3543820"/>
                  <a:gd name="connsiteY2-56" fmla="*/ 0 h 1083733"/>
                  <a:gd name="connsiteX3-57" fmla="*/ 3543820 w 3543820"/>
                  <a:gd name="connsiteY3-58" fmla="*/ 1083733 h 1083733"/>
                  <a:gd name="connsiteX4-59" fmla="*/ 1378 w 3543820"/>
                  <a:gd name="connsiteY4-60" fmla="*/ 1083733 h 1083733"/>
                  <a:gd name="connsiteX0-61" fmla="*/ 67 w 3542509"/>
                  <a:gd name="connsiteY0-62" fmla="*/ 1086273 h 1086273"/>
                  <a:gd name="connsiteX1-63" fmla="*/ 1229 w 3542509"/>
                  <a:gd name="connsiteY1-64" fmla="*/ 0 h 1086273"/>
                  <a:gd name="connsiteX2-65" fmla="*/ 2906347 w 3542509"/>
                  <a:gd name="connsiteY2-66" fmla="*/ 2540 h 1086273"/>
                  <a:gd name="connsiteX3-67" fmla="*/ 3542509 w 3542509"/>
                  <a:gd name="connsiteY3-68" fmla="*/ 1086273 h 1086273"/>
                  <a:gd name="connsiteX4-69" fmla="*/ 67 w 3542509"/>
                  <a:gd name="connsiteY4-70" fmla="*/ 1086273 h 1086273"/>
                  <a:gd name="connsiteX0-71" fmla="*/ 67 w 3542509"/>
                  <a:gd name="connsiteY0-72" fmla="*/ 1083733 h 1083733"/>
                  <a:gd name="connsiteX1-73" fmla="*/ 1229 w 3542509"/>
                  <a:gd name="connsiteY1-74" fmla="*/ 2540 h 1083733"/>
                  <a:gd name="connsiteX2-75" fmla="*/ 2906347 w 3542509"/>
                  <a:gd name="connsiteY2-76" fmla="*/ 0 h 1083733"/>
                  <a:gd name="connsiteX3-77" fmla="*/ 3542509 w 3542509"/>
                  <a:gd name="connsiteY3-78" fmla="*/ 1083733 h 1083733"/>
                  <a:gd name="connsiteX4-79" fmla="*/ 67 w 3542509"/>
                  <a:gd name="connsiteY4-80" fmla="*/ 1083733 h 1083733"/>
                  <a:gd name="connsiteX0-81" fmla="*/ 1378 w 3543820"/>
                  <a:gd name="connsiteY0-82" fmla="*/ 1083733 h 1083733"/>
                  <a:gd name="connsiteX1-83" fmla="*/ 0 w 3543820"/>
                  <a:gd name="connsiteY1-84" fmla="*/ 2540 h 1083733"/>
                  <a:gd name="connsiteX2-85" fmla="*/ 2907658 w 3543820"/>
                  <a:gd name="connsiteY2-86" fmla="*/ 0 h 1083733"/>
                  <a:gd name="connsiteX3-87" fmla="*/ 3543820 w 3543820"/>
                  <a:gd name="connsiteY3-88" fmla="*/ 1083733 h 1083733"/>
                  <a:gd name="connsiteX4-89" fmla="*/ 1378 w 3543820"/>
                  <a:gd name="connsiteY4-90" fmla="*/ 1083733 h 1083733"/>
                  <a:gd name="connsiteX0-91" fmla="*/ 27 w 3548322"/>
                  <a:gd name="connsiteY0-92" fmla="*/ 1083733 h 1083733"/>
                  <a:gd name="connsiteX1-93" fmla="*/ 4502 w 3548322"/>
                  <a:gd name="connsiteY1-94" fmla="*/ 2540 h 1083733"/>
                  <a:gd name="connsiteX2-95" fmla="*/ 2912160 w 3548322"/>
                  <a:gd name="connsiteY2-96" fmla="*/ 0 h 1083733"/>
                  <a:gd name="connsiteX3-97" fmla="*/ 3548322 w 3548322"/>
                  <a:gd name="connsiteY3-98" fmla="*/ 1083733 h 1083733"/>
                  <a:gd name="connsiteX4-99" fmla="*/ 27 w 3548322"/>
                  <a:gd name="connsiteY4-100" fmla="*/ 1083733 h 1083733"/>
                  <a:gd name="connsiteX0-101" fmla="*/ 792 w 3549087"/>
                  <a:gd name="connsiteY0-102" fmla="*/ 1083733 h 1083733"/>
                  <a:gd name="connsiteX1-103" fmla="*/ 0 w 3549087"/>
                  <a:gd name="connsiteY1-104" fmla="*/ 2540 h 1083733"/>
                  <a:gd name="connsiteX2-105" fmla="*/ 2912925 w 3549087"/>
                  <a:gd name="connsiteY2-106" fmla="*/ 0 h 1083733"/>
                  <a:gd name="connsiteX3-107" fmla="*/ 3549087 w 3549087"/>
                  <a:gd name="connsiteY3-108" fmla="*/ 1083733 h 1083733"/>
                  <a:gd name="connsiteX4-109" fmla="*/ 792 w 3549087"/>
                  <a:gd name="connsiteY4-110" fmla="*/ 1083733 h 108373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9087" h="1083733">
                    <a:moveTo>
                      <a:pt x="792" y="1083733"/>
                    </a:moveTo>
                    <a:cubicBezTo>
                      <a:pt x="333" y="724182"/>
                      <a:pt x="459" y="362091"/>
                      <a:pt x="0" y="2540"/>
                    </a:cubicBezTo>
                    <a:lnTo>
                      <a:pt x="2912925" y="0"/>
                    </a:lnTo>
                    <a:lnTo>
                      <a:pt x="3549087" y="1083733"/>
                    </a:lnTo>
                    <a:lnTo>
                      <a:pt x="792" y="1083733"/>
                    </a:lnTo>
                    <a:close/>
                  </a:path>
                </a:pathLst>
              </a:custGeom>
              <a:solidFill>
                <a:srgbClr val="5B9BD5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Cache L3</a:t>
                </a:r>
              </a:p>
            </p:txBody>
          </p:sp>
          <p:sp>
            <p:nvSpPr>
              <p:cNvPr id="55" name="Forme libre : forme 54">
                <a:extLst>
                  <a:ext uri="{FF2B5EF4-FFF2-40B4-BE49-F238E27FC236}">
                    <a16:creationId xmlns:a16="http://schemas.microsoft.com/office/drawing/2014/main" id="{D4CB0111-DD58-1FEA-D899-CE427EBAB965}"/>
                  </a:ext>
                </a:extLst>
              </p:cNvPr>
              <p:cNvSpPr/>
              <p:nvPr/>
            </p:nvSpPr>
            <p:spPr>
              <a:xfrm>
                <a:off x="8988484" y="5423933"/>
                <a:ext cx="4189144" cy="1084905"/>
              </a:xfrm>
              <a:custGeom>
                <a:avLst/>
                <a:gdLst>
                  <a:gd name="connsiteX0" fmla="*/ 0 w 6361628"/>
                  <a:gd name="connsiteY0" fmla="*/ 1083733 h 1083733"/>
                  <a:gd name="connsiteX1" fmla="*/ 636162 w 6361628"/>
                  <a:gd name="connsiteY1" fmla="*/ 0 h 1083733"/>
                  <a:gd name="connsiteX2" fmla="*/ 5725466 w 6361628"/>
                  <a:gd name="connsiteY2" fmla="*/ 0 h 1083733"/>
                  <a:gd name="connsiteX3" fmla="*/ 6361628 w 6361628"/>
                  <a:gd name="connsiteY3" fmla="*/ 1083733 h 1083733"/>
                  <a:gd name="connsiteX4" fmla="*/ 0 w 6361628"/>
                  <a:gd name="connsiteY4" fmla="*/ 1083733 h 1083733"/>
                  <a:gd name="connsiteX0-1" fmla="*/ 0 w 6361628"/>
                  <a:gd name="connsiteY0-2" fmla="*/ 1083733 h 1083733"/>
                  <a:gd name="connsiteX1-3" fmla="*/ 2174816 w 6361628"/>
                  <a:gd name="connsiteY1-4" fmla="*/ 0 h 1083733"/>
                  <a:gd name="connsiteX2-5" fmla="*/ 5725466 w 6361628"/>
                  <a:gd name="connsiteY2-6" fmla="*/ 0 h 1083733"/>
                  <a:gd name="connsiteX3-7" fmla="*/ 6361628 w 6361628"/>
                  <a:gd name="connsiteY3-8" fmla="*/ 1083733 h 1083733"/>
                  <a:gd name="connsiteX4-9" fmla="*/ 0 w 6361628"/>
                  <a:gd name="connsiteY4-10" fmla="*/ 1083733 h 1083733"/>
                  <a:gd name="connsiteX0-11" fmla="*/ 5677 w 4186812"/>
                  <a:gd name="connsiteY0-12" fmla="*/ 1092525 h 1092525"/>
                  <a:gd name="connsiteX1-13" fmla="*/ 0 w 4186812"/>
                  <a:gd name="connsiteY1-14" fmla="*/ 0 h 1092525"/>
                  <a:gd name="connsiteX2-15" fmla="*/ 3550650 w 4186812"/>
                  <a:gd name="connsiteY2-16" fmla="*/ 0 h 1092525"/>
                  <a:gd name="connsiteX3-17" fmla="*/ 4186812 w 4186812"/>
                  <a:gd name="connsiteY3-18" fmla="*/ 1083733 h 1092525"/>
                  <a:gd name="connsiteX4-19" fmla="*/ 5677 w 4186812"/>
                  <a:gd name="connsiteY4-20" fmla="*/ 1092525 h 1092525"/>
                  <a:gd name="connsiteX0-21" fmla="*/ 9487 w 4186812"/>
                  <a:gd name="connsiteY0-22" fmla="*/ 1088715 h 1088715"/>
                  <a:gd name="connsiteX1-23" fmla="*/ 0 w 4186812"/>
                  <a:gd name="connsiteY1-24" fmla="*/ 0 h 1088715"/>
                  <a:gd name="connsiteX2-25" fmla="*/ 3550650 w 4186812"/>
                  <a:gd name="connsiteY2-26" fmla="*/ 0 h 1088715"/>
                  <a:gd name="connsiteX3-27" fmla="*/ 4186812 w 4186812"/>
                  <a:gd name="connsiteY3-28" fmla="*/ 1083733 h 1088715"/>
                  <a:gd name="connsiteX4-29" fmla="*/ 9487 w 4186812"/>
                  <a:gd name="connsiteY4-30" fmla="*/ 1088715 h 1088715"/>
                  <a:gd name="connsiteX0-31" fmla="*/ 1867 w 4186812"/>
                  <a:gd name="connsiteY0-32" fmla="*/ 1088715 h 1088715"/>
                  <a:gd name="connsiteX1-33" fmla="*/ 0 w 4186812"/>
                  <a:gd name="connsiteY1-34" fmla="*/ 0 h 1088715"/>
                  <a:gd name="connsiteX2-35" fmla="*/ 3550650 w 4186812"/>
                  <a:gd name="connsiteY2-36" fmla="*/ 0 h 1088715"/>
                  <a:gd name="connsiteX3-37" fmla="*/ 4186812 w 4186812"/>
                  <a:gd name="connsiteY3-38" fmla="*/ 1083733 h 1088715"/>
                  <a:gd name="connsiteX4-39" fmla="*/ 1867 w 4186812"/>
                  <a:gd name="connsiteY4-40" fmla="*/ 1088715 h 1088715"/>
                  <a:gd name="connsiteX0-41" fmla="*/ 249 w 4192814"/>
                  <a:gd name="connsiteY0-42" fmla="*/ 1084905 h 1084905"/>
                  <a:gd name="connsiteX1-43" fmla="*/ 6002 w 4192814"/>
                  <a:gd name="connsiteY1-44" fmla="*/ 0 h 1084905"/>
                  <a:gd name="connsiteX2-45" fmla="*/ 3556652 w 4192814"/>
                  <a:gd name="connsiteY2-46" fmla="*/ 0 h 1084905"/>
                  <a:gd name="connsiteX3-47" fmla="*/ 4192814 w 4192814"/>
                  <a:gd name="connsiteY3-48" fmla="*/ 1083733 h 1084905"/>
                  <a:gd name="connsiteX4-49" fmla="*/ 249 w 4192814"/>
                  <a:gd name="connsiteY4-50" fmla="*/ 1084905 h 1084905"/>
                  <a:gd name="connsiteX0-51" fmla="*/ 389 w 4189144"/>
                  <a:gd name="connsiteY0-52" fmla="*/ 1084905 h 1084905"/>
                  <a:gd name="connsiteX1-53" fmla="*/ 2332 w 4189144"/>
                  <a:gd name="connsiteY1-54" fmla="*/ 0 h 1084905"/>
                  <a:gd name="connsiteX2-55" fmla="*/ 3552982 w 4189144"/>
                  <a:gd name="connsiteY2-56" fmla="*/ 0 h 1084905"/>
                  <a:gd name="connsiteX3-57" fmla="*/ 4189144 w 4189144"/>
                  <a:gd name="connsiteY3-58" fmla="*/ 1083733 h 1084905"/>
                  <a:gd name="connsiteX4-59" fmla="*/ 389 w 4189144"/>
                  <a:gd name="connsiteY4-60" fmla="*/ 1084905 h 108490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189144" h="1084905">
                    <a:moveTo>
                      <a:pt x="389" y="1084905"/>
                    </a:moveTo>
                    <a:cubicBezTo>
                      <a:pt x="-1503" y="720730"/>
                      <a:pt x="4224" y="364175"/>
                      <a:pt x="2332" y="0"/>
                    </a:cubicBezTo>
                    <a:lnTo>
                      <a:pt x="3552982" y="0"/>
                    </a:lnTo>
                    <a:lnTo>
                      <a:pt x="4189144" y="1083733"/>
                    </a:lnTo>
                    <a:lnTo>
                      <a:pt x="389" y="1084905"/>
                    </a:lnTo>
                    <a:close/>
                  </a:path>
                </a:pathLst>
              </a:custGeom>
              <a:solidFill>
                <a:srgbClr val="70AD47">
                  <a:hueOff val="0"/>
                  <a:satOff val="0"/>
                  <a:lumOff val="0"/>
                  <a:alphaOff val="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0" tIns="31750" rIns="216000" bIns="31750" numCol="1" spcCol="1270" anchor="ctr" anchorCtr="0">
                <a:noAutofit/>
              </a:bodyPr>
              <a:lstStyle/>
              <a:p>
                <a:pPr marL="0" marR="0" lvl="0" indent="0" algn="ctr" defTabSz="11112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fr-FR" sz="11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Mémoire Principale (DRAM)</a:t>
                </a:r>
              </a:p>
            </p:txBody>
          </p:sp>
        </p:grpSp>
        <p:sp>
          <p:nvSpPr>
            <p:cNvPr id="45" name="Forme 44">
              <a:extLst>
                <a:ext uri="{FF2B5EF4-FFF2-40B4-BE49-F238E27FC236}">
                  <a16:creationId xmlns:a16="http://schemas.microsoft.com/office/drawing/2014/main" id="{463B5B69-AEC3-3F8A-EC0B-5628F3F92401}"/>
                </a:ext>
              </a:extLst>
            </p:cNvPr>
            <p:cNvSpPr/>
            <p:nvPr/>
          </p:nvSpPr>
          <p:spPr>
            <a:xfrm rot="5400000">
              <a:off x="10386425" y="2437024"/>
              <a:ext cx="3748442" cy="2772845"/>
            </a:xfrm>
            <a:prstGeom prst="swooshArrow">
              <a:avLst>
                <a:gd name="adj1" fmla="val 16310"/>
                <a:gd name="adj2" fmla="val 31370"/>
              </a:avLst>
            </a:prstGeom>
            <a:gradFill flip="none" rotWithShape="1">
              <a:gsLst>
                <a:gs pos="0">
                  <a:srgbClr val="ED7D31">
                    <a:lumMod val="40000"/>
                    <a:lumOff val="60000"/>
                  </a:srgbClr>
                </a:gs>
                <a:gs pos="46000">
                  <a:srgbClr val="ED7D31">
                    <a:lumMod val="95000"/>
                    <a:lumOff val="5000"/>
                  </a:srgbClr>
                </a:gs>
                <a:gs pos="100000">
                  <a:srgbClr val="ED7D31">
                    <a:lumMod val="60000"/>
                  </a:srgbClr>
                </a:gs>
              </a:gsLst>
              <a:lin ang="17400000" scaled="0"/>
              <a:tileRect/>
            </a:gra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fr-FR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570B2B1F-6FB2-A9A3-97B8-4EA99151CA4C}"/>
                </a:ext>
              </a:extLst>
            </p:cNvPr>
            <p:cNvSpPr txBox="1"/>
            <p:nvPr/>
          </p:nvSpPr>
          <p:spPr>
            <a:xfrm>
              <a:off x="10549768" y="1547582"/>
              <a:ext cx="3160771" cy="637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Coût élevé et haut débit</a:t>
              </a: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D149A0E9-D782-B5D2-9172-ECD13D29D315}"/>
                </a:ext>
              </a:extLst>
            </p:cNvPr>
            <p:cNvSpPr txBox="1"/>
            <p:nvPr/>
          </p:nvSpPr>
          <p:spPr>
            <a:xfrm>
              <a:off x="12801000" y="5414433"/>
              <a:ext cx="1968277" cy="1043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 dirty="0">
                  <a:solidFill>
                    <a:prstClr val="black"/>
                  </a:solidFill>
                  <a:latin typeface="Calibri" panose="020F0502020204030204"/>
                </a:rPr>
                <a:t>Faible coût et débit bas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C70D2EB3-20CC-8721-C598-7E17331B7D65}"/>
                </a:ext>
              </a:extLst>
            </p:cNvPr>
            <p:cNvSpPr txBox="1"/>
            <p:nvPr/>
          </p:nvSpPr>
          <p:spPr>
            <a:xfrm>
              <a:off x="7875551" y="6671152"/>
              <a:ext cx="6615499" cy="637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fr-FR" sz="1050">
                  <a:solidFill>
                    <a:prstClr val="black"/>
                  </a:solidFill>
                  <a:latin typeface="Calibri" panose="020F0502020204030204"/>
                </a:rPr>
                <a:t>Hiérarchie des espaces mémoire</a:t>
              </a:r>
            </a:p>
          </p:txBody>
        </p:sp>
      </p:grpSp>
      <p:pic>
        <p:nvPicPr>
          <p:cNvPr id="56" name="Picture 2">
            <a:extLst>
              <a:ext uri="{FF2B5EF4-FFF2-40B4-BE49-F238E27FC236}">
                <a16:creationId xmlns:a16="http://schemas.microsoft.com/office/drawing/2014/main" id="{A24DB2BE-6E7F-E81C-B952-713D8CA98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58" y="2458085"/>
            <a:ext cx="5337175" cy="3210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Freeform 29">
            <a:extLst>
              <a:ext uri="{FF2B5EF4-FFF2-40B4-BE49-F238E27FC236}">
                <a16:creationId xmlns:a16="http://schemas.microsoft.com/office/drawing/2014/main" id="{C1795809-2F86-B18C-9CBB-C31E97D79C28}"/>
              </a:ext>
            </a:extLst>
          </p:cNvPr>
          <p:cNvSpPr/>
          <p:nvPr/>
        </p:nvSpPr>
        <p:spPr>
          <a:xfrm>
            <a:off x="1020093" y="2351554"/>
            <a:ext cx="1487817" cy="2793823"/>
          </a:xfrm>
          <a:custGeom>
            <a:avLst/>
            <a:gdLst>
              <a:gd name="connsiteX0" fmla="*/ 89 w 1337"/>
              <a:gd name="connsiteY0" fmla="*/ 0 h 1944"/>
              <a:gd name="connsiteX1" fmla="*/ 89 w 1337"/>
              <a:gd name="connsiteY1" fmla="*/ 684 h 1944"/>
              <a:gd name="connsiteX2" fmla="*/ 1337 w 1337"/>
              <a:gd name="connsiteY2" fmla="*/ 924 h 1944"/>
              <a:gd name="connsiteX3" fmla="*/ 1320 w 1337"/>
              <a:gd name="connsiteY3" fmla="*/ 1395 h 1944"/>
              <a:gd name="connsiteX4" fmla="*/ 37 w 1337"/>
              <a:gd name="connsiteY4" fmla="*/ 1417 h 1944"/>
              <a:gd name="connsiteX5" fmla="*/ 41 w 1337"/>
              <a:gd name="connsiteY5" fmla="*/ 1944 h 1944"/>
              <a:gd name="connsiteX0" fmla="*/ 422 w 9755"/>
              <a:gd name="connsiteY0" fmla="*/ 0 h 20682"/>
              <a:gd name="connsiteX1" fmla="*/ 422 w 9755"/>
              <a:gd name="connsiteY1" fmla="*/ 3519 h 20682"/>
              <a:gd name="connsiteX2" fmla="*/ 9750 w 9755"/>
              <a:gd name="connsiteY2" fmla="*/ 4753 h 20682"/>
              <a:gd name="connsiteX3" fmla="*/ 9622 w 9755"/>
              <a:gd name="connsiteY3" fmla="*/ 7176 h 20682"/>
              <a:gd name="connsiteX4" fmla="*/ 34 w 9755"/>
              <a:gd name="connsiteY4" fmla="*/ 7289 h 20682"/>
              <a:gd name="connsiteX5" fmla="*/ 8107 w 9755"/>
              <a:gd name="connsiteY5" fmla="*/ 20682 h 20682"/>
              <a:gd name="connsiteX0" fmla="*/ 0 w 9604"/>
              <a:gd name="connsiteY0" fmla="*/ 0 h 10000"/>
              <a:gd name="connsiteX1" fmla="*/ 0 w 9604"/>
              <a:gd name="connsiteY1" fmla="*/ 1701 h 10000"/>
              <a:gd name="connsiteX2" fmla="*/ 9562 w 9604"/>
              <a:gd name="connsiteY2" fmla="*/ 2298 h 10000"/>
              <a:gd name="connsiteX3" fmla="*/ 9431 w 9604"/>
              <a:gd name="connsiteY3" fmla="*/ 3470 h 10000"/>
              <a:gd name="connsiteX4" fmla="*/ 8080 w 9604"/>
              <a:gd name="connsiteY4" fmla="*/ 6992 h 10000"/>
              <a:gd name="connsiteX5" fmla="*/ 7878 w 9604"/>
              <a:gd name="connsiteY5" fmla="*/ 10000 h 10000"/>
              <a:gd name="connsiteX0" fmla="*/ 0 w 17202"/>
              <a:gd name="connsiteY0" fmla="*/ 0 h 10000"/>
              <a:gd name="connsiteX1" fmla="*/ 0 w 17202"/>
              <a:gd name="connsiteY1" fmla="*/ 1701 h 10000"/>
              <a:gd name="connsiteX2" fmla="*/ 9956 w 17202"/>
              <a:gd name="connsiteY2" fmla="*/ 2298 h 10000"/>
              <a:gd name="connsiteX3" fmla="*/ 17196 w 17202"/>
              <a:gd name="connsiteY3" fmla="*/ 6825 h 10000"/>
              <a:gd name="connsiteX4" fmla="*/ 8413 w 17202"/>
              <a:gd name="connsiteY4" fmla="*/ 6992 h 10000"/>
              <a:gd name="connsiteX5" fmla="*/ 8203 w 17202"/>
              <a:gd name="connsiteY5" fmla="*/ 10000 h 10000"/>
              <a:gd name="connsiteX0" fmla="*/ 0 w 18054"/>
              <a:gd name="connsiteY0" fmla="*/ 0 h 10000"/>
              <a:gd name="connsiteX1" fmla="*/ 0 w 18054"/>
              <a:gd name="connsiteY1" fmla="*/ 1701 h 10000"/>
              <a:gd name="connsiteX2" fmla="*/ 17695 w 18054"/>
              <a:gd name="connsiteY2" fmla="*/ 4598 h 10000"/>
              <a:gd name="connsiteX3" fmla="*/ 17196 w 18054"/>
              <a:gd name="connsiteY3" fmla="*/ 6825 h 10000"/>
              <a:gd name="connsiteX4" fmla="*/ 8413 w 18054"/>
              <a:gd name="connsiteY4" fmla="*/ 6992 h 10000"/>
              <a:gd name="connsiteX5" fmla="*/ 8203 w 18054"/>
              <a:gd name="connsiteY5" fmla="*/ 10000 h 10000"/>
              <a:gd name="connsiteX0" fmla="*/ 0 w 18054"/>
              <a:gd name="connsiteY0" fmla="*/ 0 h 10000"/>
              <a:gd name="connsiteX1" fmla="*/ 121 w 18054"/>
              <a:gd name="connsiteY1" fmla="*/ 3850 h 10000"/>
              <a:gd name="connsiteX2" fmla="*/ 17695 w 18054"/>
              <a:gd name="connsiteY2" fmla="*/ 4598 h 10000"/>
              <a:gd name="connsiteX3" fmla="*/ 17196 w 18054"/>
              <a:gd name="connsiteY3" fmla="*/ 6825 h 10000"/>
              <a:gd name="connsiteX4" fmla="*/ 8413 w 18054"/>
              <a:gd name="connsiteY4" fmla="*/ 6992 h 10000"/>
              <a:gd name="connsiteX5" fmla="*/ 8203 w 18054"/>
              <a:gd name="connsiteY5" fmla="*/ 10000 h 10000"/>
              <a:gd name="connsiteX0" fmla="*/ 0 w 17860"/>
              <a:gd name="connsiteY0" fmla="*/ 0 h 10000"/>
              <a:gd name="connsiteX1" fmla="*/ 121 w 17860"/>
              <a:gd name="connsiteY1" fmla="*/ 3850 h 10000"/>
              <a:gd name="connsiteX2" fmla="*/ 17211 w 17860"/>
              <a:gd name="connsiteY2" fmla="*/ 4523 h 10000"/>
              <a:gd name="connsiteX3" fmla="*/ 17196 w 17860"/>
              <a:gd name="connsiteY3" fmla="*/ 6825 h 10000"/>
              <a:gd name="connsiteX4" fmla="*/ 8413 w 17860"/>
              <a:gd name="connsiteY4" fmla="*/ 6992 h 10000"/>
              <a:gd name="connsiteX5" fmla="*/ 8203 w 17860"/>
              <a:gd name="connsiteY5" fmla="*/ 10000 h 10000"/>
              <a:gd name="connsiteX0" fmla="*/ 0 w 17860"/>
              <a:gd name="connsiteY0" fmla="*/ 0 h 10000"/>
              <a:gd name="connsiteX1" fmla="*/ 121 w 17860"/>
              <a:gd name="connsiteY1" fmla="*/ 4227 h 10000"/>
              <a:gd name="connsiteX2" fmla="*/ 17211 w 17860"/>
              <a:gd name="connsiteY2" fmla="*/ 4523 h 10000"/>
              <a:gd name="connsiteX3" fmla="*/ 17196 w 17860"/>
              <a:gd name="connsiteY3" fmla="*/ 6825 h 10000"/>
              <a:gd name="connsiteX4" fmla="*/ 8413 w 17860"/>
              <a:gd name="connsiteY4" fmla="*/ 6992 h 10000"/>
              <a:gd name="connsiteX5" fmla="*/ 8203 w 17860"/>
              <a:gd name="connsiteY5" fmla="*/ 10000 h 10000"/>
              <a:gd name="connsiteX0" fmla="*/ 403 w 18263"/>
              <a:gd name="connsiteY0" fmla="*/ 0 h 10000"/>
              <a:gd name="connsiteX1" fmla="*/ 524 w 18263"/>
              <a:gd name="connsiteY1" fmla="*/ 4227 h 10000"/>
              <a:gd name="connsiteX2" fmla="*/ 17614 w 18263"/>
              <a:gd name="connsiteY2" fmla="*/ 4523 h 10000"/>
              <a:gd name="connsiteX3" fmla="*/ 17599 w 18263"/>
              <a:gd name="connsiteY3" fmla="*/ 6825 h 10000"/>
              <a:gd name="connsiteX4" fmla="*/ 8816 w 18263"/>
              <a:gd name="connsiteY4" fmla="*/ 6992 h 10000"/>
              <a:gd name="connsiteX5" fmla="*/ 8606 w 18263"/>
              <a:gd name="connsiteY5" fmla="*/ 10000 h 10000"/>
              <a:gd name="connsiteX0" fmla="*/ 403 w 18263"/>
              <a:gd name="connsiteY0" fmla="*/ 0 h 10000"/>
              <a:gd name="connsiteX1" fmla="*/ 524 w 18263"/>
              <a:gd name="connsiteY1" fmla="*/ 4227 h 10000"/>
              <a:gd name="connsiteX2" fmla="*/ 17614 w 18263"/>
              <a:gd name="connsiteY2" fmla="*/ 4523 h 10000"/>
              <a:gd name="connsiteX3" fmla="*/ 17599 w 18263"/>
              <a:gd name="connsiteY3" fmla="*/ 6825 h 10000"/>
              <a:gd name="connsiteX4" fmla="*/ 8816 w 18263"/>
              <a:gd name="connsiteY4" fmla="*/ 6992 h 10000"/>
              <a:gd name="connsiteX5" fmla="*/ 8606 w 18263"/>
              <a:gd name="connsiteY5" fmla="*/ 10000 h 10000"/>
              <a:gd name="connsiteX0" fmla="*/ 403 w 18306"/>
              <a:gd name="connsiteY0" fmla="*/ 0 h 10000"/>
              <a:gd name="connsiteX1" fmla="*/ 524 w 18306"/>
              <a:gd name="connsiteY1" fmla="*/ 4227 h 10000"/>
              <a:gd name="connsiteX2" fmla="*/ 17735 w 18306"/>
              <a:gd name="connsiteY2" fmla="*/ 4561 h 10000"/>
              <a:gd name="connsiteX3" fmla="*/ 17599 w 18306"/>
              <a:gd name="connsiteY3" fmla="*/ 6825 h 10000"/>
              <a:gd name="connsiteX4" fmla="*/ 8816 w 18306"/>
              <a:gd name="connsiteY4" fmla="*/ 6992 h 10000"/>
              <a:gd name="connsiteX5" fmla="*/ 8606 w 18306"/>
              <a:gd name="connsiteY5" fmla="*/ 10000 h 10000"/>
              <a:gd name="connsiteX0" fmla="*/ 403 w 18306"/>
              <a:gd name="connsiteY0" fmla="*/ 0 h 10000"/>
              <a:gd name="connsiteX1" fmla="*/ 524 w 18306"/>
              <a:gd name="connsiteY1" fmla="*/ 4227 h 10000"/>
              <a:gd name="connsiteX2" fmla="*/ 17735 w 18306"/>
              <a:gd name="connsiteY2" fmla="*/ 4561 h 10000"/>
              <a:gd name="connsiteX3" fmla="*/ 17599 w 18306"/>
              <a:gd name="connsiteY3" fmla="*/ 6825 h 10000"/>
              <a:gd name="connsiteX4" fmla="*/ 8816 w 18306"/>
              <a:gd name="connsiteY4" fmla="*/ 6992 h 10000"/>
              <a:gd name="connsiteX5" fmla="*/ 8606 w 18306"/>
              <a:gd name="connsiteY5" fmla="*/ 10000 h 10000"/>
              <a:gd name="connsiteX0" fmla="*/ 403 w 18881"/>
              <a:gd name="connsiteY0" fmla="*/ 0 h 10000"/>
              <a:gd name="connsiteX1" fmla="*/ 524 w 18881"/>
              <a:gd name="connsiteY1" fmla="*/ 4227 h 10000"/>
              <a:gd name="connsiteX2" fmla="*/ 17735 w 18881"/>
              <a:gd name="connsiteY2" fmla="*/ 4561 h 10000"/>
              <a:gd name="connsiteX3" fmla="*/ 17599 w 18881"/>
              <a:gd name="connsiteY3" fmla="*/ 6825 h 10000"/>
              <a:gd name="connsiteX4" fmla="*/ 8816 w 18881"/>
              <a:gd name="connsiteY4" fmla="*/ 6992 h 10000"/>
              <a:gd name="connsiteX5" fmla="*/ 8606 w 18881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943"/>
              <a:gd name="connsiteX1" fmla="*/ 524 w 18692"/>
              <a:gd name="connsiteY1" fmla="*/ 5170 h 10943"/>
              <a:gd name="connsiteX2" fmla="*/ 17735 w 18692"/>
              <a:gd name="connsiteY2" fmla="*/ 5504 h 10943"/>
              <a:gd name="connsiteX3" fmla="*/ 17599 w 18692"/>
              <a:gd name="connsiteY3" fmla="*/ 7768 h 10943"/>
              <a:gd name="connsiteX4" fmla="*/ 8816 w 18692"/>
              <a:gd name="connsiteY4" fmla="*/ 7935 h 10943"/>
              <a:gd name="connsiteX5" fmla="*/ 8606 w 18692"/>
              <a:gd name="connsiteY5" fmla="*/ 10943 h 1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92" h="10943">
                <a:moveTo>
                  <a:pt x="403" y="0"/>
                </a:moveTo>
                <a:cubicBezTo>
                  <a:pt x="443" y="1283"/>
                  <a:pt x="-604" y="4867"/>
                  <a:pt x="524" y="5170"/>
                </a:cubicBezTo>
                <a:cubicBezTo>
                  <a:pt x="2369" y="5643"/>
                  <a:pt x="16567" y="5201"/>
                  <a:pt x="17735" y="5504"/>
                </a:cubicBezTo>
                <a:cubicBezTo>
                  <a:pt x="18984" y="5994"/>
                  <a:pt x="19085" y="7363"/>
                  <a:pt x="17599" y="7768"/>
                </a:cubicBezTo>
                <a:cubicBezTo>
                  <a:pt x="16113" y="8173"/>
                  <a:pt x="10163" y="7580"/>
                  <a:pt x="8816" y="7935"/>
                </a:cubicBezTo>
                <a:cubicBezTo>
                  <a:pt x="7525" y="8206"/>
                  <a:pt x="8606" y="10406"/>
                  <a:pt x="8606" y="10943"/>
                </a:cubicBezTo>
              </a:path>
            </a:pathLst>
          </a:custGeom>
          <a:ln w="38100">
            <a:solidFill>
              <a:schemeClr val="accent2"/>
            </a:solidFill>
            <a:tailEnd type="stealth" w="lg" len="lg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810F50C9-D587-384A-DE38-CB0CF565E4F9}"/>
              </a:ext>
            </a:extLst>
          </p:cNvPr>
          <p:cNvSpPr/>
          <p:nvPr/>
        </p:nvSpPr>
        <p:spPr>
          <a:xfrm>
            <a:off x="665858" y="2364004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1</a:t>
            </a:r>
          </a:p>
        </p:txBody>
      </p:sp>
      <p:sp>
        <p:nvSpPr>
          <p:cNvPr id="78" name="Rectangle : coins arrondis 77">
            <a:extLst>
              <a:ext uri="{FF2B5EF4-FFF2-40B4-BE49-F238E27FC236}">
                <a16:creationId xmlns:a16="http://schemas.microsoft.com/office/drawing/2014/main" id="{7E0D4308-932A-7FFC-2CCC-F35AB9B28D31}"/>
              </a:ext>
            </a:extLst>
          </p:cNvPr>
          <p:cNvSpPr/>
          <p:nvPr/>
        </p:nvSpPr>
        <p:spPr>
          <a:xfrm>
            <a:off x="711155" y="2086676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2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9E4E99DA-AC49-58B5-87A9-6099185CA2D6}"/>
              </a:ext>
            </a:extLst>
          </p:cNvPr>
          <p:cNvSpPr/>
          <p:nvPr/>
        </p:nvSpPr>
        <p:spPr>
          <a:xfrm>
            <a:off x="1772631" y="2371522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3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8C0C9704-DBAF-C531-4597-5CA777BD81DC}"/>
              </a:ext>
            </a:extLst>
          </p:cNvPr>
          <p:cNvSpPr/>
          <p:nvPr/>
        </p:nvSpPr>
        <p:spPr>
          <a:xfrm>
            <a:off x="1817928" y="2094194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4</a:t>
            </a:r>
          </a:p>
        </p:txBody>
      </p:sp>
      <p:sp>
        <p:nvSpPr>
          <p:cNvPr id="81" name="Rectangle : coins arrondis 80">
            <a:extLst>
              <a:ext uri="{FF2B5EF4-FFF2-40B4-BE49-F238E27FC236}">
                <a16:creationId xmlns:a16="http://schemas.microsoft.com/office/drawing/2014/main" id="{7929D0E3-FB7A-62D5-AADF-5358BA85CEE6}"/>
              </a:ext>
            </a:extLst>
          </p:cNvPr>
          <p:cNvSpPr/>
          <p:nvPr/>
        </p:nvSpPr>
        <p:spPr>
          <a:xfrm>
            <a:off x="3133162" y="2371522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8</a:t>
            </a:r>
          </a:p>
        </p:txBody>
      </p:sp>
      <p:sp>
        <p:nvSpPr>
          <p:cNvPr id="82" name="Rectangle : coins arrondis 81">
            <a:extLst>
              <a:ext uri="{FF2B5EF4-FFF2-40B4-BE49-F238E27FC236}">
                <a16:creationId xmlns:a16="http://schemas.microsoft.com/office/drawing/2014/main" id="{4786F5A9-5EA0-35FF-9028-8DFAFF7A9BAB}"/>
              </a:ext>
            </a:extLst>
          </p:cNvPr>
          <p:cNvSpPr/>
          <p:nvPr/>
        </p:nvSpPr>
        <p:spPr>
          <a:xfrm>
            <a:off x="3178459" y="2094194"/>
            <a:ext cx="779646" cy="3273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600" dirty="0"/>
              <a:t>Tâche 9</a:t>
            </a:r>
          </a:p>
        </p:txBody>
      </p:sp>
      <p:sp>
        <p:nvSpPr>
          <p:cNvPr id="83" name="Freeform 29">
            <a:extLst>
              <a:ext uri="{FF2B5EF4-FFF2-40B4-BE49-F238E27FC236}">
                <a16:creationId xmlns:a16="http://schemas.microsoft.com/office/drawing/2014/main" id="{91CA5471-9082-939A-542C-F3DF7E75D813}"/>
              </a:ext>
            </a:extLst>
          </p:cNvPr>
          <p:cNvSpPr/>
          <p:nvPr/>
        </p:nvSpPr>
        <p:spPr>
          <a:xfrm>
            <a:off x="1717748" y="2676904"/>
            <a:ext cx="1865721" cy="2379971"/>
          </a:xfrm>
          <a:custGeom>
            <a:avLst/>
            <a:gdLst>
              <a:gd name="connsiteX0" fmla="*/ 89 w 1337"/>
              <a:gd name="connsiteY0" fmla="*/ 0 h 1944"/>
              <a:gd name="connsiteX1" fmla="*/ 89 w 1337"/>
              <a:gd name="connsiteY1" fmla="*/ 684 h 1944"/>
              <a:gd name="connsiteX2" fmla="*/ 1337 w 1337"/>
              <a:gd name="connsiteY2" fmla="*/ 924 h 1944"/>
              <a:gd name="connsiteX3" fmla="*/ 1320 w 1337"/>
              <a:gd name="connsiteY3" fmla="*/ 1395 h 1944"/>
              <a:gd name="connsiteX4" fmla="*/ 37 w 1337"/>
              <a:gd name="connsiteY4" fmla="*/ 1417 h 1944"/>
              <a:gd name="connsiteX5" fmla="*/ 41 w 1337"/>
              <a:gd name="connsiteY5" fmla="*/ 1944 h 1944"/>
              <a:gd name="connsiteX0" fmla="*/ 422 w 9755"/>
              <a:gd name="connsiteY0" fmla="*/ 0 h 20682"/>
              <a:gd name="connsiteX1" fmla="*/ 422 w 9755"/>
              <a:gd name="connsiteY1" fmla="*/ 3519 h 20682"/>
              <a:gd name="connsiteX2" fmla="*/ 9750 w 9755"/>
              <a:gd name="connsiteY2" fmla="*/ 4753 h 20682"/>
              <a:gd name="connsiteX3" fmla="*/ 9622 w 9755"/>
              <a:gd name="connsiteY3" fmla="*/ 7176 h 20682"/>
              <a:gd name="connsiteX4" fmla="*/ 34 w 9755"/>
              <a:gd name="connsiteY4" fmla="*/ 7289 h 20682"/>
              <a:gd name="connsiteX5" fmla="*/ 8107 w 9755"/>
              <a:gd name="connsiteY5" fmla="*/ 20682 h 20682"/>
              <a:gd name="connsiteX0" fmla="*/ 0 w 9604"/>
              <a:gd name="connsiteY0" fmla="*/ 0 h 10000"/>
              <a:gd name="connsiteX1" fmla="*/ 0 w 9604"/>
              <a:gd name="connsiteY1" fmla="*/ 1701 h 10000"/>
              <a:gd name="connsiteX2" fmla="*/ 9562 w 9604"/>
              <a:gd name="connsiteY2" fmla="*/ 2298 h 10000"/>
              <a:gd name="connsiteX3" fmla="*/ 9431 w 9604"/>
              <a:gd name="connsiteY3" fmla="*/ 3470 h 10000"/>
              <a:gd name="connsiteX4" fmla="*/ 8080 w 9604"/>
              <a:gd name="connsiteY4" fmla="*/ 6992 h 10000"/>
              <a:gd name="connsiteX5" fmla="*/ 7878 w 9604"/>
              <a:gd name="connsiteY5" fmla="*/ 10000 h 10000"/>
              <a:gd name="connsiteX0" fmla="*/ 0 w 17202"/>
              <a:gd name="connsiteY0" fmla="*/ 0 h 10000"/>
              <a:gd name="connsiteX1" fmla="*/ 0 w 17202"/>
              <a:gd name="connsiteY1" fmla="*/ 1701 h 10000"/>
              <a:gd name="connsiteX2" fmla="*/ 9956 w 17202"/>
              <a:gd name="connsiteY2" fmla="*/ 2298 h 10000"/>
              <a:gd name="connsiteX3" fmla="*/ 17196 w 17202"/>
              <a:gd name="connsiteY3" fmla="*/ 6825 h 10000"/>
              <a:gd name="connsiteX4" fmla="*/ 8413 w 17202"/>
              <a:gd name="connsiteY4" fmla="*/ 6992 h 10000"/>
              <a:gd name="connsiteX5" fmla="*/ 8203 w 17202"/>
              <a:gd name="connsiteY5" fmla="*/ 10000 h 10000"/>
              <a:gd name="connsiteX0" fmla="*/ 0 w 18054"/>
              <a:gd name="connsiteY0" fmla="*/ 0 h 10000"/>
              <a:gd name="connsiteX1" fmla="*/ 0 w 18054"/>
              <a:gd name="connsiteY1" fmla="*/ 1701 h 10000"/>
              <a:gd name="connsiteX2" fmla="*/ 17695 w 18054"/>
              <a:gd name="connsiteY2" fmla="*/ 4598 h 10000"/>
              <a:gd name="connsiteX3" fmla="*/ 17196 w 18054"/>
              <a:gd name="connsiteY3" fmla="*/ 6825 h 10000"/>
              <a:gd name="connsiteX4" fmla="*/ 8413 w 18054"/>
              <a:gd name="connsiteY4" fmla="*/ 6992 h 10000"/>
              <a:gd name="connsiteX5" fmla="*/ 8203 w 18054"/>
              <a:gd name="connsiteY5" fmla="*/ 10000 h 10000"/>
              <a:gd name="connsiteX0" fmla="*/ 0 w 18054"/>
              <a:gd name="connsiteY0" fmla="*/ 0 h 10000"/>
              <a:gd name="connsiteX1" fmla="*/ 121 w 18054"/>
              <a:gd name="connsiteY1" fmla="*/ 3850 h 10000"/>
              <a:gd name="connsiteX2" fmla="*/ 17695 w 18054"/>
              <a:gd name="connsiteY2" fmla="*/ 4598 h 10000"/>
              <a:gd name="connsiteX3" fmla="*/ 17196 w 18054"/>
              <a:gd name="connsiteY3" fmla="*/ 6825 h 10000"/>
              <a:gd name="connsiteX4" fmla="*/ 8413 w 18054"/>
              <a:gd name="connsiteY4" fmla="*/ 6992 h 10000"/>
              <a:gd name="connsiteX5" fmla="*/ 8203 w 18054"/>
              <a:gd name="connsiteY5" fmla="*/ 10000 h 10000"/>
              <a:gd name="connsiteX0" fmla="*/ 0 w 17860"/>
              <a:gd name="connsiteY0" fmla="*/ 0 h 10000"/>
              <a:gd name="connsiteX1" fmla="*/ 121 w 17860"/>
              <a:gd name="connsiteY1" fmla="*/ 3850 h 10000"/>
              <a:gd name="connsiteX2" fmla="*/ 17211 w 17860"/>
              <a:gd name="connsiteY2" fmla="*/ 4523 h 10000"/>
              <a:gd name="connsiteX3" fmla="*/ 17196 w 17860"/>
              <a:gd name="connsiteY3" fmla="*/ 6825 h 10000"/>
              <a:gd name="connsiteX4" fmla="*/ 8413 w 17860"/>
              <a:gd name="connsiteY4" fmla="*/ 6992 h 10000"/>
              <a:gd name="connsiteX5" fmla="*/ 8203 w 17860"/>
              <a:gd name="connsiteY5" fmla="*/ 10000 h 10000"/>
              <a:gd name="connsiteX0" fmla="*/ 0 w 17860"/>
              <a:gd name="connsiteY0" fmla="*/ 0 h 10000"/>
              <a:gd name="connsiteX1" fmla="*/ 121 w 17860"/>
              <a:gd name="connsiteY1" fmla="*/ 4227 h 10000"/>
              <a:gd name="connsiteX2" fmla="*/ 17211 w 17860"/>
              <a:gd name="connsiteY2" fmla="*/ 4523 h 10000"/>
              <a:gd name="connsiteX3" fmla="*/ 17196 w 17860"/>
              <a:gd name="connsiteY3" fmla="*/ 6825 h 10000"/>
              <a:gd name="connsiteX4" fmla="*/ 8413 w 17860"/>
              <a:gd name="connsiteY4" fmla="*/ 6992 h 10000"/>
              <a:gd name="connsiteX5" fmla="*/ 8203 w 17860"/>
              <a:gd name="connsiteY5" fmla="*/ 10000 h 10000"/>
              <a:gd name="connsiteX0" fmla="*/ 403 w 18263"/>
              <a:gd name="connsiteY0" fmla="*/ 0 h 10000"/>
              <a:gd name="connsiteX1" fmla="*/ 524 w 18263"/>
              <a:gd name="connsiteY1" fmla="*/ 4227 h 10000"/>
              <a:gd name="connsiteX2" fmla="*/ 17614 w 18263"/>
              <a:gd name="connsiteY2" fmla="*/ 4523 h 10000"/>
              <a:gd name="connsiteX3" fmla="*/ 17599 w 18263"/>
              <a:gd name="connsiteY3" fmla="*/ 6825 h 10000"/>
              <a:gd name="connsiteX4" fmla="*/ 8816 w 18263"/>
              <a:gd name="connsiteY4" fmla="*/ 6992 h 10000"/>
              <a:gd name="connsiteX5" fmla="*/ 8606 w 18263"/>
              <a:gd name="connsiteY5" fmla="*/ 10000 h 10000"/>
              <a:gd name="connsiteX0" fmla="*/ 403 w 18263"/>
              <a:gd name="connsiteY0" fmla="*/ 0 h 10000"/>
              <a:gd name="connsiteX1" fmla="*/ 524 w 18263"/>
              <a:gd name="connsiteY1" fmla="*/ 4227 h 10000"/>
              <a:gd name="connsiteX2" fmla="*/ 17614 w 18263"/>
              <a:gd name="connsiteY2" fmla="*/ 4523 h 10000"/>
              <a:gd name="connsiteX3" fmla="*/ 17599 w 18263"/>
              <a:gd name="connsiteY3" fmla="*/ 6825 h 10000"/>
              <a:gd name="connsiteX4" fmla="*/ 8816 w 18263"/>
              <a:gd name="connsiteY4" fmla="*/ 6992 h 10000"/>
              <a:gd name="connsiteX5" fmla="*/ 8606 w 18263"/>
              <a:gd name="connsiteY5" fmla="*/ 10000 h 10000"/>
              <a:gd name="connsiteX0" fmla="*/ 403 w 18306"/>
              <a:gd name="connsiteY0" fmla="*/ 0 h 10000"/>
              <a:gd name="connsiteX1" fmla="*/ 524 w 18306"/>
              <a:gd name="connsiteY1" fmla="*/ 4227 h 10000"/>
              <a:gd name="connsiteX2" fmla="*/ 17735 w 18306"/>
              <a:gd name="connsiteY2" fmla="*/ 4561 h 10000"/>
              <a:gd name="connsiteX3" fmla="*/ 17599 w 18306"/>
              <a:gd name="connsiteY3" fmla="*/ 6825 h 10000"/>
              <a:gd name="connsiteX4" fmla="*/ 8816 w 18306"/>
              <a:gd name="connsiteY4" fmla="*/ 6992 h 10000"/>
              <a:gd name="connsiteX5" fmla="*/ 8606 w 18306"/>
              <a:gd name="connsiteY5" fmla="*/ 10000 h 10000"/>
              <a:gd name="connsiteX0" fmla="*/ 403 w 18306"/>
              <a:gd name="connsiteY0" fmla="*/ 0 h 10000"/>
              <a:gd name="connsiteX1" fmla="*/ 524 w 18306"/>
              <a:gd name="connsiteY1" fmla="*/ 4227 h 10000"/>
              <a:gd name="connsiteX2" fmla="*/ 17735 w 18306"/>
              <a:gd name="connsiteY2" fmla="*/ 4561 h 10000"/>
              <a:gd name="connsiteX3" fmla="*/ 17599 w 18306"/>
              <a:gd name="connsiteY3" fmla="*/ 6825 h 10000"/>
              <a:gd name="connsiteX4" fmla="*/ 8816 w 18306"/>
              <a:gd name="connsiteY4" fmla="*/ 6992 h 10000"/>
              <a:gd name="connsiteX5" fmla="*/ 8606 w 18306"/>
              <a:gd name="connsiteY5" fmla="*/ 10000 h 10000"/>
              <a:gd name="connsiteX0" fmla="*/ 403 w 18881"/>
              <a:gd name="connsiteY0" fmla="*/ 0 h 10000"/>
              <a:gd name="connsiteX1" fmla="*/ 524 w 18881"/>
              <a:gd name="connsiteY1" fmla="*/ 4227 h 10000"/>
              <a:gd name="connsiteX2" fmla="*/ 17735 w 18881"/>
              <a:gd name="connsiteY2" fmla="*/ 4561 h 10000"/>
              <a:gd name="connsiteX3" fmla="*/ 17599 w 18881"/>
              <a:gd name="connsiteY3" fmla="*/ 6825 h 10000"/>
              <a:gd name="connsiteX4" fmla="*/ 8816 w 18881"/>
              <a:gd name="connsiteY4" fmla="*/ 6992 h 10000"/>
              <a:gd name="connsiteX5" fmla="*/ 8606 w 18881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000"/>
              <a:gd name="connsiteX1" fmla="*/ 524 w 18692"/>
              <a:gd name="connsiteY1" fmla="*/ 4227 h 10000"/>
              <a:gd name="connsiteX2" fmla="*/ 17735 w 18692"/>
              <a:gd name="connsiteY2" fmla="*/ 4561 h 10000"/>
              <a:gd name="connsiteX3" fmla="*/ 17599 w 18692"/>
              <a:gd name="connsiteY3" fmla="*/ 6825 h 10000"/>
              <a:gd name="connsiteX4" fmla="*/ 8816 w 18692"/>
              <a:gd name="connsiteY4" fmla="*/ 6992 h 10000"/>
              <a:gd name="connsiteX5" fmla="*/ 8606 w 18692"/>
              <a:gd name="connsiteY5" fmla="*/ 10000 h 10000"/>
              <a:gd name="connsiteX0" fmla="*/ 403 w 18692"/>
              <a:gd name="connsiteY0" fmla="*/ 0 h 10943"/>
              <a:gd name="connsiteX1" fmla="*/ 524 w 18692"/>
              <a:gd name="connsiteY1" fmla="*/ 5170 h 10943"/>
              <a:gd name="connsiteX2" fmla="*/ 17735 w 18692"/>
              <a:gd name="connsiteY2" fmla="*/ 5504 h 10943"/>
              <a:gd name="connsiteX3" fmla="*/ 17599 w 18692"/>
              <a:gd name="connsiteY3" fmla="*/ 7768 h 10943"/>
              <a:gd name="connsiteX4" fmla="*/ 8816 w 18692"/>
              <a:gd name="connsiteY4" fmla="*/ 7935 h 10943"/>
              <a:gd name="connsiteX5" fmla="*/ 8606 w 18692"/>
              <a:gd name="connsiteY5" fmla="*/ 10943 h 10943"/>
              <a:gd name="connsiteX0" fmla="*/ 29537 w 29537"/>
              <a:gd name="connsiteY0" fmla="*/ 0 h 10868"/>
              <a:gd name="connsiteX1" fmla="*/ 31 w 29537"/>
              <a:gd name="connsiteY1" fmla="*/ 5095 h 10868"/>
              <a:gd name="connsiteX2" fmla="*/ 17242 w 29537"/>
              <a:gd name="connsiteY2" fmla="*/ 5429 h 10868"/>
              <a:gd name="connsiteX3" fmla="*/ 17106 w 29537"/>
              <a:gd name="connsiteY3" fmla="*/ 7693 h 10868"/>
              <a:gd name="connsiteX4" fmla="*/ 8323 w 29537"/>
              <a:gd name="connsiteY4" fmla="*/ 7860 h 10868"/>
              <a:gd name="connsiteX5" fmla="*/ 8113 w 29537"/>
              <a:gd name="connsiteY5" fmla="*/ 10868 h 10868"/>
              <a:gd name="connsiteX0" fmla="*/ 21848 w 21848"/>
              <a:gd name="connsiteY0" fmla="*/ 0 h 10868"/>
              <a:gd name="connsiteX1" fmla="*/ 21606 w 21848"/>
              <a:gd name="connsiteY1" fmla="*/ 3625 h 10868"/>
              <a:gd name="connsiteX2" fmla="*/ 9553 w 21848"/>
              <a:gd name="connsiteY2" fmla="*/ 5429 h 10868"/>
              <a:gd name="connsiteX3" fmla="*/ 9417 w 21848"/>
              <a:gd name="connsiteY3" fmla="*/ 7693 h 10868"/>
              <a:gd name="connsiteX4" fmla="*/ 634 w 21848"/>
              <a:gd name="connsiteY4" fmla="*/ 7860 h 10868"/>
              <a:gd name="connsiteX5" fmla="*/ 424 w 21848"/>
              <a:gd name="connsiteY5" fmla="*/ 10868 h 10868"/>
              <a:gd name="connsiteX0" fmla="*/ 21848 w 21848"/>
              <a:gd name="connsiteY0" fmla="*/ 0 h 10868"/>
              <a:gd name="connsiteX1" fmla="*/ 21606 w 21848"/>
              <a:gd name="connsiteY1" fmla="*/ 3625 h 10868"/>
              <a:gd name="connsiteX2" fmla="*/ 7739 w 21848"/>
              <a:gd name="connsiteY2" fmla="*/ 4298 h 10868"/>
              <a:gd name="connsiteX3" fmla="*/ 9417 w 21848"/>
              <a:gd name="connsiteY3" fmla="*/ 7693 h 10868"/>
              <a:gd name="connsiteX4" fmla="*/ 634 w 21848"/>
              <a:gd name="connsiteY4" fmla="*/ 7860 h 10868"/>
              <a:gd name="connsiteX5" fmla="*/ 424 w 21848"/>
              <a:gd name="connsiteY5" fmla="*/ 10868 h 10868"/>
              <a:gd name="connsiteX0" fmla="*/ 21848 w 21848"/>
              <a:gd name="connsiteY0" fmla="*/ 0 h 10868"/>
              <a:gd name="connsiteX1" fmla="*/ 21606 w 21848"/>
              <a:gd name="connsiteY1" fmla="*/ 3625 h 10868"/>
              <a:gd name="connsiteX2" fmla="*/ 7739 w 21848"/>
              <a:gd name="connsiteY2" fmla="*/ 4298 h 10868"/>
              <a:gd name="connsiteX3" fmla="*/ 7603 w 21848"/>
              <a:gd name="connsiteY3" fmla="*/ 6637 h 10868"/>
              <a:gd name="connsiteX4" fmla="*/ 634 w 21848"/>
              <a:gd name="connsiteY4" fmla="*/ 7860 h 10868"/>
              <a:gd name="connsiteX5" fmla="*/ 424 w 21848"/>
              <a:gd name="connsiteY5" fmla="*/ 10868 h 10868"/>
              <a:gd name="connsiteX0" fmla="*/ 23140 w 23140"/>
              <a:gd name="connsiteY0" fmla="*/ 0 h 10868"/>
              <a:gd name="connsiteX1" fmla="*/ 22898 w 23140"/>
              <a:gd name="connsiteY1" fmla="*/ 3625 h 10868"/>
              <a:gd name="connsiteX2" fmla="*/ 9031 w 23140"/>
              <a:gd name="connsiteY2" fmla="*/ 4298 h 10868"/>
              <a:gd name="connsiteX3" fmla="*/ 8895 w 23140"/>
              <a:gd name="connsiteY3" fmla="*/ 6637 h 10868"/>
              <a:gd name="connsiteX4" fmla="*/ 354 w 23140"/>
              <a:gd name="connsiteY4" fmla="*/ 6842 h 10868"/>
              <a:gd name="connsiteX5" fmla="*/ 1716 w 23140"/>
              <a:gd name="connsiteY5" fmla="*/ 10868 h 10868"/>
              <a:gd name="connsiteX0" fmla="*/ 23351 w 23351"/>
              <a:gd name="connsiteY0" fmla="*/ 0 h 9322"/>
              <a:gd name="connsiteX1" fmla="*/ 23109 w 23351"/>
              <a:gd name="connsiteY1" fmla="*/ 3625 h 9322"/>
              <a:gd name="connsiteX2" fmla="*/ 9242 w 23351"/>
              <a:gd name="connsiteY2" fmla="*/ 4298 h 9322"/>
              <a:gd name="connsiteX3" fmla="*/ 9106 w 23351"/>
              <a:gd name="connsiteY3" fmla="*/ 6637 h 9322"/>
              <a:gd name="connsiteX4" fmla="*/ 565 w 23351"/>
              <a:gd name="connsiteY4" fmla="*/ 6842 h 9322"/>
              <a:gd name="connsiteX5" fmla="*/ 597 w 23351"/>
              <a:gd name="connsiteY5" fmla="*/ 9322 h 9322"/>
              <a:gd name="connsiteX0" fmla="*/ 10000 w 10000"/>
              <a:gd name="connsiteY0" fmla="*/ 0 h 10000"/>
              <a:gd name="connsiteX1" fmla="*/ 9637 w 10000"/>
              <a:gd name="connsiteY1" fmla="*/ 4051 h 10000"/>
              <a:gd name="connsiteX2" fmla="*/ 3958 w 10000"/>
              <a:gd name="connsiteY2" fmla="*/ 4611 h 10000"/>
              <a:gd name="connsiteX3" fmla="*/ 3900 w 10000"/>
              <a:gd name="connsiteY3" fmla="*/ 7120 h 10000"/>
              <a:gd name="connsiteX4" fmla="*/ 242 w 10000"/>
              <a:gd name="connsiteY4" fmla="*/ 7340 h 10000"/>
              <a:gd name="connsiteX5" fmla="*/ 256 w 10000"/>
              <a:gd name="connsiteY5" fmla="*/ 10000 h 10000"/>
              <a:gd name="connsiteX0" fmla="*/ 10000 w 10000"/>
              <a:gd name="connsiteY0" fmla="*/ 0 h 10000"/>
              <a:gd name="connsiteX1" fmla="*/ 9637 w 10000"/>
              <a:gd name="connsiteY1" fmla="*/ 4051 h 10000"/>
              <a:gd name="connsiteX2" fmla="*/ 3958 w 10000"/>
              <a:gd name="connsiteY2" fmla="*/ 4611 h 10000"/>
              <a:gd name="connsiteX3" fmla="*/ 3900 w 10000"/>
              <a:gd name="connsiteY3" fmla="*/ 7120 h 10000"/>
              <a:gd name="connsiteX4" fmla="*/ 242 w 10000"/>
              <a:gd name="connsiteY4" fmla="*/ 7340 h 10000"/>
              <a:gd name="connsiteX5" fmla="*/ 256 w 10000"/>
              <a:gd name="connsiteY5" fmla="*/ 10000 h 10000"/>
              <a:gd name="connsiteX0" fmla="*/ 10000 w 10038"/>
              <a:gd name="connsiteY0" fmla="*/ 0 h 10000"/>
              <a:gd name="connsiteX1" fmla="*/ 9637 w 10038"/>
              <a:gd name="connsiteY1" fmla="*/ 4051 h 10000"/>
              <a:gd name="connsiteX2" fmla="*/ 3958 w 10038"/>
              <a:gd name="connsiteY2" fmla="*/ 4611 h 10000"/>
              <a:gd name="connsiteX3" fmla="*/ 3900 w 10038"/>
              <a:gd name="connsiteY3" fmla="*/ 7120 h 10000"/>
              <a:gd name="connsiteX4" fmla="*/ 242 w 10038"/>
              <a:gd name="connsiteY4" fmla="*/ 7340 h 10000"/>
              <a:gd name="connsiteX5" fmla="*/ 256 w 10038"/>
              <a:gd name="connsiteY5" fmla="*/ 10000 h 10000"/>
              <a:gd name="connsiteX0" fmla="*/ 10000 w 10038"/>
              <a:gd name="connsiteY0" fmla="*/ 0 h 10000"/>
              <a:gd name="connsiteX1" fmla="*/ 9637 w 10038"/>
              <a:gd name="connsiteY1" fmla="*/ 4051 h 10000"/>
              <a:gd name="connsiteX2" fmla="*/ 3958 w 10038"/>
              <a:gd name="connsiteY2" fmla="*/ 4611 h 10000"/>
              <a:gd name="connsiteX3" fmla="*/ 3900 w 10038"/>
              <a:gd name="connsiteY3" fmla="*/ 7120 h 10000"/>
              <a:gd name="connsiteX4" fmla="*/ 242 w 10038"/>
              <a:gd name="connsiteY4" fmla="*/ 7340 h 10000"/>
              <a:gd name="connsiteX5" fmla="*/ 256 w 10038"/>
              <a:gd name="connsiteY5" fmla="*/ 10000 h 10000"/>
              <a:gd name="connsiteX0" fmla="*/ 10000 w 10038"/>
              <a:gd name="connsiteY0" fmla="*/ 0 h 10000"/>
              <a:gd name="connsiteX1" fmla="*/ 9637 w 10038"/>
              <a:gd name="connsiteY1" fmla="*/ 4051 h 10000"/>
              <a:gd name="connsiteX2" fmla="*/ 3958 w 10038"/>
              <a:gd name="connsiteY2" fmla="*/ 4611 h 10000"/>
              <a:gd name="connsiteX3" fmla="*/ 3900 w 10038"/>
              <a:gd name="connsiteY3" fmla="*/ 7120 h 10000"/>
              <a:gd name="connsiteX4" fmla="*/ 242 w 10038"/>
              <a:gd name="connsiteY4" fmla="*/ 7340 h 10000"/>
              <a:gd name="connsiteX5" fmla="*/ 256 w 10038"/>
              <a:gd name="connsiteY5" fmla="*/ 10000 h 10000"/>
              <a:gd name="connsiteX0" fmla="*/ 10000 w 10038"/>
              <a:gd name="connsiteY0" fmla="*/ 0 h 10000"/>
              <a:gd name="connsiteX1" fmla="*/ 9637 w 10038"/>
              <a:gd name="connsiteY1" fmla="*/ 4051 h 10000"/>
              <a:gd name="connsiteX2" fmla="*/ 4528 w 10038"/>
              <a:gd name="connsiteY2" fmla="*/ 4571 h 10000"/>
              <a:gd name="connsiteX3" fmla="*/ 3900 w 10038"/>
              <a:gd name="connsiteY3" fmla="*/ 7120 h 10000"/>
              <a:gd name="connsiteX4" fmla="*/ 242 w 10038"/>
              <a:gd name="connsiteY4" fmla="*/ 7340 h 10000"/>
              <a:gd name="connsiteX5" fmla="*/ 256 w 10038"/>
              <a:gd name="connsiteY5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38" h="10000">
                <a:moveTo>
                  <a:pt x="10000" y="0"/>
                </a:moveTo>
                <a:cubicBezTo>
                  <a:pt x="10017" y="1376"/>
                  <a:pt x="10190" y="3766"/>
                  <a:pt x="9637" y="4051"/>
                </a:cubicBezTo>
                <a:cubicBezTo>
                  <a:pt x="8977" y="4518"/>
                  <a:pt x="5064" y="4165"/>
                  <a:pt x="4528" y="4571"/>
                </a:cubicBezTo>
                <a:cubicBezTo>
                  <a:pt x="4131" y="4894"/>
                  <a:pt x="4614" y="6659"/>
                  <a:pt x="3900" y="7120"/>
                </a:cubicBezTo>
                <a:cubicBezTo>
                  <a:pt x="3186" y="7582"/>
                  <a:pt x="819" y="6959"/>
                  <a:pt x="242" y="7340"/>
                </a:cubicBezTo>
                <a:cubicBezTo>
                  <a:pt x="-311" y="7630"/>
                  <a:pt x="256" y="9424"/>
                  <a:pt x="256" y="10000"/>
                </a:cubicBezTo>
              </a:path>
            </a:pathLst>
          </a:custGeom>
          <a:ln w="38100">
            <a:solidFill>
              <a:schemeClr val="accent1">
                <a:lumMod val="75000"/>
              </a:schemeClr>
            </a:solidFill>
            <a:tailEnd type="stealth" w="lg" len="lg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Explosion 1 53">
            <a:extLst>
              <a:ext uri="{FF2B5EF4-FFF2-40B4-BE49-F238E27FC236}">
                <a16:creationId xmlns:a16="http://schemas.microsoft.com/office/drawing/2014/main" id="{342CD57E-E2AC-6EE1-1C3D-A9DE7F7D5F1F}"/>
              </a:ext>
            </a:extLst>
          </p:cNvPr>
          <p:cNvSpPr/>
          <p:nvPr/>
        </p:nvSpPr>
        <p:spPr>
          <a:xfrm rot="4980000">
            <a:off x="1607046" y="3511802"/>
            <a:ext cx="156845" cy="247650"/>
          </a:xfrm>
          <a:prstGeom prst="irregularSeal1">
            <a:avLst/>
          </a:prstGeom>
          <a:gradFill flip="none">
            <a:gsLst>
              <a:gs pos="0">
                <a:srgbClr val="FECF40"/>
              </a:gs>
              <a:gs pos="100000">
                <a:schemeClr val="accent2"/>
              </a:gs>
            </a:gsLst>
            <a:path path="shape">
              <a:fillToRect l="50000" t="50000" r="50000" b="50000"/>
            </a:path>
            <a:tileRect/>
          </a:gradFill>
          <a:ln w="6350">
            <a:solidFill>
              <a:srgbClr val="C00000"/>
            </a:solidFill>
          </a:ln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Explosion 1 53">
            <a:extLst>
              <a:ext uri="{FF2B5EF4-FFF2-40B4-BE49-F238E27FC236}">
                <a16:creationId xmlns:a16="http://schemas.microsoft.com/office/drawing/2014/main" id="{6A1ECB63-54D7-5A17-10FD-7234951146FC}"/>
              </a:ext>
            </a:extLst>
          </p:cNvPr>
          <p:cNvSpPr/>
          <p:nvPr/>
        </p:nvSpPr>
        <p:spPr>
          <a:xfrm rot="4980000">
            <a:off x="2561947" y="4114419"/>
            <a:ext cx="156845" cy="247650"/>
          </a:xfrm>
          <a:prstGeom prst="irregularSeal1">
            <a:avLst/>
          </a:prstGeom>
          <a:gradFill flip="none">
            <a:gsLst>
              <a:gs pos="0">
                <a:srgbClr val="FECF40"/>
              </a:gs>
              <a:gs pos="100000">
                <a:schemeClr val="accent2"/>
              </a:gs>
            </a:gsLst>
            <a:path path="shape">
              <a:fillToRect l="50000" t="50000" r="50000" b="50000"/>
            </a:path>
            <a:tileRect/>
          </a:gradFill>
          <a:ln w="6350">
            <a:solidFill>
              <a:srgbClr val="C00000"/>
            </a:solidFill>
          </a:ln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Explosion 1 53">
            <a:extLst>
              <a:ext uri="{FF2B5EF4-FFF2-40B4-BE49-F238E27FC236}">
                <a16:creationId xmlns:a16="http://schemas.microsoft.com/office/drawing/2014/main" id="{C23D5267-556F-2589-078E-8F0EB541E071}"/>
              </a:ext>
            </a:extLst>
          </p:cNvPr>
          <p:cNvSpPr/>
          <p:nvPr/>
        </p:nvSpPr>
        <p:spPr>
          <a:xfrm rot="4980000">
            <a:off x="1829074" y="4926792"/>
            <a:ext cx="156845" cy="247650"/>
          </a:xfrm>
          <a:prstGeom prst="irregularSeal1">
            <a:avLst/>
          </a:prstGeom>
          <a:gradFill flip="none">
            <a:gsLst>
              <a:gs pos="0">
                <a:srgbClr val="FECF40"/>
              </a:gs>
              <a:gs pos="100000">
                <a:schemeClr val="accent2"/>
              </a:gs>
            </a:gsLst>
            <a:path path="shape">
              <a:fillToRect l="50000" t="50000" r="50000" b="50000"/>
            </a:path>
            <a:tileRect/>
          </a:gradFill>
          <a:ln w="6350">
            <a:solidFill>
              <a:srgbClr val="C00000"/>
            </a:solidFill>
          </a:ln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Striped Right Arrow 114">
            <a:extLst>
              <a:ext uri="{FF2B5EF4-FFF2-40B4-BE49-F238E27FC236}">
                <a16:creationId xmlns:a16="http://schemas.microsoft.com/office/drawing/2014/main" id="{858F4355-26D6-DEF2-9F79-8E7B8633E805}"/>
              </a:ext>
            </a:extLst>
          </p:cNvPr>
          <p:cNvSpPr/>
          <p:nvPr/>
        </p:nvSpPr>
        <p:spPr>
          <a:xfrm rot="5400000">
            <a:off x="8395542" y="2460686"/>
            <a:ext cx="551815" cy="432435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Striped Right Arrow 114">
            <a:extLst>
              <a:ext uri="{FF2B5EF4-FFF2-40B4-BE49-F238E27FC236}">
                <a16:creationId xmlns:a16="http://schemas.microsoft.com/office/drawing/2014/main" id="{B93B1886-4F27-E47E-D8DA-46000B64FE83}"/>
              </a:ext>
            </a:extLst>
          </p:cNvPr>
          <p:cNvSpPr/>
          <p:nvPr/>
        </p:nvSpPr>
        <p:spPr>
          <a:xfrm rot="5400000">
            <a:off x="8370108" y="3449531"/>
            <a:ext cx="551815" cy="432435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Striped Right Arrow 114">
            <a:extLst>
              <a:ext uri="{FF2B5EF4-FFF2-40B4-BE49-F238E27FC236}">
                <a16:creationId xmlns:a16="http://schemas.microsoft.com/office/drawing/2014/main" id="{1438AF12-62B9-084D-3E0B-498A1DB266DB}"/>
              </a:ext>
            </a:extLst>
          </p:cNvPr>
          <p:cNvSpPr/>
          <p:nvPr/>
        </p:nvSpPr>
        <p:spPr>
          <a:xfrm rot="5400000">
            <a:off x="8395542" y="4507453"/>
            <a:ext cx="551815" cy="432435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24B75332-E027-88D6-0763-98D69D53F613}"/>
              </a:ext>
            </a:extLst>
          </p:cNvPr>
          <p:cNvSpPr txBox="1"/>
          <p:nvPr/>
        </p:nvSpPr>
        <p:spPr>
          <a:xfrm>
            <a:off x="5902785" y="5253954"/>
            <a:ext cx="5178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Wingdings" panose="05000000000000000000" charset="0"/>
                <a:ea typeface="+mn-ea"/>
                <a:cs typeface="Wingdings" panose="05000000000000000000" charset="0"/>
              </a:rPr>
              <a:t>Ø</a:t>
            </a:r>
            <a:r>
              <a:rPr kumimoji="0" lang="fr-F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/>
                <a:ea typeface="+mn-ea"/>
                <a:cs typeface="+mn-lt"/>
              </a:rPr>
              <a:t> </a:t>
            </a:r>
            <a:endParaRPr lang="fr-FR" dirty="0"/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60DBBE10-0AA4-6AAD-4809-B1E64FAA1310}"/>
              </a:ext>
            </a:extLst>
          </p:cNvPr>
          <p:cNvSpPr txBox="1"/>
          <p:nvPr/>
        </p:nvSpPr>
        <p:spPr>
          <a:xfrm>
            <a:off x="11207385" y="5253954"/>
            <a:ext cx="6154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Wingdings" panose="05000000000000000000" charset="0"/>
                <a:ea typeface="+mn-ea"/>
                <a:cs typeface="Wingdings" panose="05000000000000000000" charset="0"/>
                <a:sym typeface="+mn-ea"/>
              </a:rPr>
              <a:t>×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4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83" grpId="0" animBg="1"/>
      <p:bldP spid="84" grpId="0" bldLvl="0" animBg="1"/>
      <p:bldP spid="84" grpId="1" animBg="1"/>
      <p:bldP spid="85" grpId="0" bldLvl="0" animBg="1"/>
      <p:bldP spid="85" grpId="1" animBg="1"/>
      <p:bldP spid="86" grpId="0" bldLvl="0" animBg="1"/>
      <p:bldP spid="86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sz="quarter" idx="1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54569"/>
          <a:stretch>
            <a:fillRect/>
          </a:stretch>
        </p:blipFill>
        <p:spPr>
          <a:xfrm>
            <a:off x="7275865" y="2265363"/>
            <a:ext cx="3462814" cy="3743325"/>
          </a:xfrm>
          <a:prstGeom prst="rect">
            <a:avLst/>
          </a:prstGeom>
        </p:spPr>
      </p:pic>
      <p:sp>
        <p:nvSpPr>
          <p:cNvPr id="11" name="Explosion : 8 points 10"/>
          <p:cNvSpPr/>
          <p:nvPr/>
        </p:nvSpPr>
        <p:spPr>
          <a:xfrm>
            <a:off x="8838780" y="4137025"/>
            <a:ext cx="356440" cy="3332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xplosion : 8 points 11"/>
          <p:cNvSpPr/>
          <p:nvPr/>
        </p:nvSpPr>
        <p:spPr>
          <a:xfrm>
            <a:off x="9649500" y="5059053"/>
            <a:ext cx="356440" cy="3332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lèche : droite 12"/>
          <p:cNvSpPr/>
          <p:nvPr/>
        </p:nvSpPr>
        <p:spPr>
          <a:xfrm>
            <a:off x="7122160" y="5659159"/>
            <a:ext cx="4145280" cy="30892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Bus Mémoire</a:t>
            </a:r>
          </a:p>
        </p:txBody>
      </p:sp>
      <p:sp>
        <p:nvSpPr>
          <p:cNvPr id="14" name="Explosion : 8 points 13"/>
          <p:cNvSpPr/>
          <p:nvPr/>
        </p:nvSpPr>
        <p:spPr>
          <a:xfrm>
            <a:off x="9879940" y="5687623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èche : droite 14"/>
          <p:cNvSpPr/>
          <p:nvPr/>
        </p:nvSpPr>
        <p:spPr>
          <a:xfrm rot="5400000">
            <a:off x="7504298" y="5403600"/>
            <a:ext cx="440009" cy="417315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6" name="Explosion : 8 points 15"/>
          <p:cNvSpPr/>
          <p:nvPr/>
        </p:nvSpPr>
        <p:spPr>
          <a:xfrm>
            <a:off x="8991180" y="4289425"/>
            <a:ext cx="356440" cy="3332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Explosion : 8 points 16"/>
          <p:cNvSpPr/>
          <p:nvPr/>
        </p:nvSpPr>
        <p:spPr>
          <a:xfrm>
            <a:off x="9143580" y="4441825"/>
            <a:ext cx="356440" cy="3332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Explosion : 8 points 18"/>
          <p:cNvSpPr/>
          <p:nvPr/>
        </p:nvSpPr>
        <p:spPr>
          <a:xfrm>
            <a:off x="7691073" y="3473605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Explosion : 8 points 19"/>
          <p:cNvSpPr/>
          <p:nvPr/>
        </p:nvSpPr>
        <p:spPr>
          <a:xfrm>
            <a:off x="8054380" y="3382724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Explosion : 8 points 20"/>
          <p:cNvSpPr/>
          <p:nvPr/>
        </p:nvSpPr>
        <p:spPr>
          <a:xfrm>
            <a:off x="8054380" y="3478641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Explosion : 8 points 21"/>
          <p:cNvSpPr/>
          <p:nvPr/>
        </p:nvSpPr>
        <p:spPr>
          <a:xfrm>
            <a:off x="8054380" y="3604641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Explosion : 8 points 22"/>
          <p:cNvSpPr/>
          <p:nvPr/>
        </p:nvSpPr>
        <p:spPr>
          <a:xfrm>
            <a:off x="7569813" y="3795268"/>
            <a:ext cx="252000" cy="252000"/>
          </a:xfrm>
          <a:prstGeom prst="irregularSeal1">
            <a:avLst/>
          </a:prstGeom>
          <a:ln>
            <a:solidFill>
              <a:srgbClr val="FFFF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0"/>
          </p:nvPr>
        </p:nvSpPr>
        <p:spPr>
          <a:xfrm>
            <a:off x="912703" y="860421"/>
            <a:ext cx="8587317" cy="5226368"/>
          </a:xfrm>
        </p:spPr>
        <p:txBody>
          <a:bodyPr>
            <a:normAutofit/>
          </a:bodyPr>
          <a:lstStyle/>
          <a:p>
            <a:r>
              <a:rPr lang="fr-FR" dirty="0"/>
              <a:t>Effets indésirables sur les temps de réponse</a:t>
            </a:r>
          </a:p>
          <a:p>
            <a:pPr lvl="1"/>
            <a:r>
              <a:rPr lang="fr-FR" sz="2400" dirty="0"/>
              <a:t>Contention de bus mémoire</a:t>
            </a:r>
          </a:p>
          <a:p>
            <a:pPr lvl="1"/>
            <a:r>
              <a:rPr lang="fr-FR" sz="2400" dirty="0"/>
              <a:t>Accès mémoire</a:t>
            </a:r>
          </a:p>
          <a:p>
            <a:pPr lvl="1"/>
            <a:r>
              <a:rPr lang="fr-FR" sz="2400" dirty="0"/>
              <a:t>Cache partagé</a:t>
            </a:r>
          </a:p>
          <a:p>
            <a:pPr lvl="2"/>
            <a:r>
              <a:rPr lang="fr-FR" sz="2000" dirty="0"/>
              <a:t>éviction de Cache</a:t>
            </a:r>
          </a:p>
          <a:p>
            <a:pPr lvl="2"/>
            <a:r>
              <a:rPr lang="fr-FR" sz="2000" dirty="0"/>
              <a:t>contention</a:t>
            </a:r>
          </a:p>
          <a:p>
            <a:pPr lvl="2"/>
            <a:r>
              <a:rPr lang="fr-FR" sz="2000" dirty="0"/>
              <a:t>Protocole de cohérence des données</a:t>
            </a:r>
          </a:p>
          <a:p>
            <a:pPr lvl="1"/>
            <a:r>
              <a:rPr lang="fr-FR" sz="2400" dirty="0"/>
              <a:t>Caches locaux</a:t>
            </a:r>
          </a:p>
          <a:p>
            <a:pPr lvl="2"/>
            <a:r>
              <a:rPr lang="fr-FR" sz="1600" dirty="0"/>
              <a:t>Protocoles de cohérence des données</a:t>
            </a:r>
          </a:p>
          <a:p>
            <a:pPr lvl="1"/>
            <a:r>
              <a:rPr lang="fr-FR" dirty="0"/>
              <a:t>Périphériques partagés</a:t>
            </a:r>
          </a:p>
          <a:p>
            <a:pPr lvl="1"/>
            <a:r>
              <a:rPr lang="fr-FR" sz="2400" dirty="0"/>
              <a:t>Unités de calcul et bus de données</a:t>
            </a:r>
          </a:p>
          <a:p>
            <a:pPr lvl="1"/>
            <a:r>
              <a:rPr lang="fr-FR" sz="2400" dirty="0"/>
              <a:t>Ordonnancement sur un même cœur</a:t>
            </a:r>
          </a:p>
          <a:p>
            <a:pPr lvl="1"/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DE14CB4-E856-51B6-8E59-ABC4015368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_LAAS_2018">
  <a:themeElements>
    <a:clrScheme name="Theme LAA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99FF"/>
      </a:accent1>
      <a:accent2>
        <a:srgbClr val="C0504D"/>
      </a:accent2>
      <a:accent3>
        <a:srgbClr val="9BBB59"/>
      </a:accent3>
      <a:accent4>
        <a:srgbClr val="8064A2"/>
      </a:accent4>
      <a:accent5>
        <a:srgbClr val="FFFF00"/>
      </a:accent5>
      <a:accent6>
        <a:srgbClr val="F79646"/>
      </a:accent6>
      <a:hlink>
        <a:srgbClr val="0000FF"/>
      </a:hlink>
      <a:folHlink>
        <a:srgbClr val="800080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odele_PresentationLAAS_2018" id="{8874D3A7-AB26-4119-87C0-6B39A79F4D95}" vid="{05699835-F98C-4318-9CEE-D5A8548A1A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Modele_PresentationLAAS_2018</Template>
  <TotalTime>7114</TotalTime>
  <Words>1652</Words>
  <Application>Microsoft Office PowerPoint</Application>
  <PresentationFormat>Grand écran</PresentationFormat>
  <Paragraphs>463</Paragraphs>
  <Slides>43</Slides>
  <Notes>0</Notes>
  <HiddenSlides>3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51" baseType="lpstr">
      <vt:lpstr>Arial</vt:lpstr>
      <vt:lpstr>Avenir Light</vt:lpstr>
      <vt:lpstr>Calibri</vt:lpstr>
      <vt:lpstr>Cambria</vt:lpstr>
      <vt:lpstr>Cambria Math</vt:lpstr>
      <vt:lpstr>Lucida Grande</vt:lpstr>
      <vt:lpstr>Wingdings</vt:lpstr>
      <vt:lpstr>Theme_LAAS_2018</vt:lpstr>
      <vt:lpstr>Prévention des fautes temporelles sur architectures multicœur pour les systèmes à criticité mixte</vt:lpstr>
      <vt:lpstr>1. Enjeux des Systèmes Embarqués Complexes</vt:lpstr>
      <vt:lpstr>Contexte</vt:lpstr>
      <vt:lpstr>Évolutions des technologies embarquées</vt:lpstr>
      <vt:lpstr>Exemple du domaine automobile</vt:lpstr>
      <vt:lpstr>Architecture Electrique/Electronique</vt:lpstr>
      <vt:lpstr>Architecture Electrique/Electronique</vt:lpstr>
      <vt:lpstr>Architecture Electrique/Electronique</vt:lpstr>
      <vt:lpstr>Présentation PowerPoint</vt:lpstr>
      <vt:lpstr>Illustration : système de freinage d’urgence</vt:lpstr>
      <vt:lpstr>Sûreté de fonctionnement</vt:lpstr>
      <vt:lpstr>Bilan</vt:lpstr>
      <vt:lpstr>Problématique</vt:lpstr>
      <vt:lpstr>Sommaire </vt:lpstr>
      <vt:lpstr>1- Principe et Architecture</vt:lpstr>
      <vt:lpstr>Système à Criticité Mixte</vt:lpstr>
      <vt:lpstr>Approche proposée</vt:lpstr>
      <vt:lpstr>Illustration : système de freinage d’urgence</vt:lpstr>
      <vt:lpstr>Modèle de Tâches et Chaine de tâches</vt:lpstr>
      <vt:lpstr>Passage en mode dégradé</vt:lpstr>
      <vt:lpstr>Mode Dégradé (explanation)</vt:lpstr>
      <vt:lpstr>Passage en mode dégradé</vt:lpstr>
      <vt:lpstr>État de la chaine de tâches</vt:lpstr>
      <vt:lpstr>Passage en mode dégradé</vt:lpstr>
      <vt:lpstr>Agent de Surveillance et Contrôle</vt:lpstr>
      <vt:lpstr>2- Application Expérimentale</vt:lpstr>
      <vt:lpstr>Principe et Objectifs</vt:lpstr>
      <vt:lpstr>Plateforme expérimentale - support</vt:lpstr>
      <vt:lpstr>Plateforme Expérimentale - Entrées</vt:lpstr>
      <vt:lpstr>Plateforme Expérimentale - Entrées</vt:lpstr>
      <vt:lpstr>Principe et Objectifs</vt:lpstr>
      <vt:lpstr>Principe et Objectifs</vt:lpstr>
      <vt:lpstr>Caractérisation des tâches</vt:lpstr>
      <vt:lpstr>Jeu de tâches après caractérisation</vt:lpstr>
      <vt:lpstr>Configuration du mécanisme</vt:lpstr>
      <vt:lpstr>Analyses du mécanisme</vt:lpstr>
      <vt:lpstr>Impacts sur la chaine de tâches</vt:lpstr>
      <vt:lpstr>Impacts sur la chaine de tâches</vt:lpstr>
      <vt:lpstr>Conclusions et Perspectives</vt:lpstr>
      <vt:lpstr>Conclusions</vt:lpstr>
      <vt:lpstr>Conclusions</vt:lpstr>
      <vt:lpstr>Perspectives</vt:lpstr>
      <vt:lpstr>Prévention des fautes temporelles sur architectures multicœur pour les systèmes à criticité mixte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Prévention des fautes temporelles sur architectures multicœur pour les systèmes à criticité mixte</dc:title>
  <dc:subject>Soutenance de Thèse</dc:subject>
  <dc:creator>Daniel LOCHE</dc:creator>
  <cp:keywords>multicœur;temps-réel;criticité mixte;sûreté de fonctionnement</cp:keywords>
  <cp:lastModifiedBy>Daniel LOCHE</cp:lastModifiedBy>
  <cp:revision>8</cp:revision>
  <dcterms:created xsi:type="dcterms:W3CDTF">2022-06-09T14:12:41Z</dcterms:created>
  <dcterms:modified xsi:type="dcterms:W3CDTF">2022-06-16T09:59:59Z</dcterms:modified>
</cp:coreProperties>
</file>

<file path=docProps/thumbnail.jpeg>
</file>